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Bernoru" panose="020B0604020202020204" charset="0"/>
      <p:regular r:id="rId14"/>
    </p:embeddedFont>
    <p:embeddedFont>
      <p:font typeface="Garet" panose="020B0604020202020204" charset="0"/>
      <p:regular r:id="rId15"/>
    </p:embeddedFont>
    <p:embeddedFont>
      <p:font typeface="Garet Bold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16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03.02.2026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Talking about the Why, When, Where &amp; How to Engage Your Community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18" Type="http://schemas.openxmlformats.org/officeDocument/2006/relationships/image" Target="../media/image16.png"/><Relationship Id="rId3" Type="http://schemas.openxmlformats.org/officeDocument/2006/relationships/image" Target="../media/image1.jpeg"/><Relationship Id="rId21" Type="http://schemas.openxmlformats.org/officeDocument/2006/relationships/image" Target="../media/image19.pn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17" Type="http://schemas.openxmlformats.org/officeDocument/2006/relationships/image" Target="../media/image15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19" Type="http://schemas.openxmlformats.org/officeDocument/2006/relationships/image" Target="../media/image17.sv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6.png"/><Relationship Id="rId18" Type="http://schemas.openxmlformats.org/officeDocument/2006/relationships/image" Target="../media/image18.png"/><Relationship Id="rId3" Type="http://schemas.openxmlformats.org/officeDocument/2006/relationships/image" Target="../media/image24.png"/><Relationship Id="rId7" Type="http://schemas.openxmlformats.org/officeDocument/2006/relationships/image" Target="../media/image6.png"/><Relationship Id="rId12" Type="http://schemas.openxmlformats.org/officeDocument/2006/relationships/image" Target="../media/image15.svg"/><Relationship Id="rId17" Type="http://schemas.openxmlformats.org/officeDocument/2006/relationships/image" Target="../media/image28.png"/><Relationship Id="rId2" Type="http://schemas.openxmlformats.org/officeDocument/2006/relationships/image" Target="../media/image1.jpe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14.png"/><Relationship Id="rId5" Type="http://schemas.openxmlformats.org/officeDocument/2006/relationships/image" Target="../media/image22.png"/><Relationship Id="rId15" Type="http://schemas.openxmlformats.org/officeDocument/2006/relationships/image" Target="../media/image26.png"/><Relationship Id="rId10" Type="http://schemas.openxmlformats.org/officeDocument/2006/relationships/image" Target="../media/image13.svg"/><Relationship Id="rId19" Type="http://schemas.openxmlformats.org/officeDocument/2006/relationships/image" Target="../media/image19.png"/><Relationship Id="rId4" Type="http://schemas.openxmlformats.org/officeDocument/2006/relationships/image" Target="../media/image25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23.svg"/><Relationship Id="rId4" Type="http://schemas.openxmlformats.org/officeDocument/2006/relationships/image" Target="../media/image21.sv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23.svg"/><Relationship Id="rId4" Type="http://schemas.openxmlformats.org/officeDocument/2006/relationships/image" Target="../media/image21.sv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6.png"/><Relationship Id="rId3" Type="http://schemas.openxmlformats.org/officeDocument/2006/relationships/image" Target="../media/image24.png"/><Relationship Id="rId7" Type="http://schemas.openxmlformats.org/officeDocument/2006/relationships/image" Target="../media/image6.png"/><Relationship Id="rId12" Type="http://schemas.openxmlformats.org/officeDocument/2006/relationships/image" Target="../media/image15.svg"/><Relationship Id="rId2" Type="http://schemas.openxmlformats.org/officeDocument/2006/relationships/image" Target="../media/image1.jpe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14.png"/><Relationship Id="rId5" Type="http://schemas.openxmlformats.org/officeDocument/2006/relationships/image" Target="../media/image22.png"/><Relationship Id="rId15" Type="http://schemas.openxmlformats.org/officeDocument/2006/relationships/image" Target="../media/image18.png"/><Relationship Id="rId10" Type="http://schemas.openxmlformats.org/officeDocument/2006/relationships/image" Target="../media/image13.svg"/><Relationship Id="rId4" Type="http://schemas.openxmlformats.org/officeDocument/2006/relationships/image" Target="../media/image25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6.png"/><Relationship Id="rId3" Type="http://schemas.openxmlformats.org/officeDocument/2006/relationships/image" Target="../media/image24.png"/><Relationship Id="rId7" Type="http://schemas.openxmlformats.org/officeDocument/2006/relationships/image" Target="../media/image6.png"/><Relationship Id="rId12" Type="http://schemas.openxmlformats.org/officeDocument/2006/relationships/image" Target="../media/image15.svg"/><Relationship Id="rId2" Type="http://schemas.openxmlformats.org/officeDocument/2006/relationships/image" Target="../media/image1.jpe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14.png"/><Relationship Id="rId5" Type="http://schemas.openxmlformats.org/officeDocument/2006/relationships/image" Target="../media/image22.png"/><Relationship Id="rId15" Type="http://schemas.openxmlformats.org/officeDocument/2006/relationships/image" Target="../media/image18.png"/><Relationship Id="rId10" Type="http://schemas.openxmlformats.org/officeDocument/2006/relationships/image" Target="../media/image13.svg"/><Relationship Id="rId4" Type="http://schemas.openxmlformats.org/officeDocument/2006/relationships/image" Target="../media/image25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6.png"/><Relationship Id="rId3" Type="http://schemas.openxmlformats.org/officeDocument/2006/relationships/image" Target="../media/image24.png"/><Relationship Id="rId7" Type="http://schemas.openxmlformats.org/officeDocument/2006/relationships/image" Target="../media/image6.png"/><Relationship Id="rId12" Type="http://schemas.openxmlformats.org/officeDocument/2006/relationships/image" Target="../media/image15.svg"/><Relationship Id="rId2" Type="http://schemas.openxmlformats.org/officeDocument/2006/relationships/image" Target="../media/image1.jpe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14.png"/><Relationship Id="rId5" Type="http://schemas.openxmlformats.org/officeDocument/2006/relationships/image" Target="../media/image22.png"/><Relationship Id="rId15" Type="http://schemas.openxmlformats.org/officeDocument/2006/relationships/image" Target="../media/image18.png"/><Relationship Id="rId10" Type="http://schemas.openxmlformats.org/officeDocument/2006/relationships/image" Target="../media/image13.svg"/><Relationship Id="rId4" Type="http://schemas.openxmlformats.org/officeDocument/2006/relationships/image" Target="../media/image25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20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19.png"/><Relationship Id="rId4" Type="http://schemas.openxmlformats.org/officeDocument/2006/relationships/image" Target="../media/image21.sv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6.png"/><Relationship Id="rId3" Type="http://schemas.openxmlformats.org/officeDocument/2006/relationships/image" Target="../media/image24.png"/><Relationship Id="rId7" Type="http://schemas.openxmlformats.org/officeDocument/2006/relationships/image" Target="../media/image6.png"/><Relationship Id="rId12" Type="http://schemas.openxmlformats.org/officeDocument/2006/relationships/image" Target="../media/image15.svg"/><Relationship Id="rId2" Type="http://schemas.openxmlformats.org/officeDocument/2006/relationships/image" Target="../media/image1.jpe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14.png"/><Relationship Id="rId5" Type="http://schemas.openxmlformats.org/officeDocument/2006/relationships/image" Target="../media/image22.png"/><Relationship Id="rId15" Type="http://schemas.openxmlformats.org/officeDocument/2006/relationships/image" Target="../media/image18.png"/><Relationship Id="rId10" Type="http://schemas.openxmlformats.org/officeDocument/2006/relationships/image" Target="../media/image13.svg"/><Relationship Id="rId4" Type="http://schemas.openxmlformats.org/officeDocument/2006/relationships/image" Target="../media/image25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421756" y="7313408"/>
            <a:ext cx="2973592" cy="2973592"/>
          </a:xfrm>
          <a:custGeom>
            <a:avLst/>
            <a:gdLst/>
            <a:ahLst/>
            <a:cxnLst/>
            <a:rect l="l" t="t" r="r" b="b"/>
            <a:pathLst>
              <a:path w="2973592" h="2973592">
                <a:moveTo>
                  <a:pt x="0" y="0"/>
                </a:moveTo>
                <a:lnTo>
                  <a:pt x="2973591" y="0"/>
                </a:lnTo>
                <a:lnTo>
                  <a:pt x="2973591" y="2973592"/>
                </a:lnTo>
                <a:lnTo>
                  <a:pt x="0" y="29735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391511" y="2932658"/>
            <a:ext cx="4867789" cy="7627589"/>
          </a:xfrm>
          <a:custGeom>
            <a:avLst/>
            <a:gdLst/>
            <a:ahLst/>
            <a:cxnLst/>
            <a:rect l="l" t="t" r="r" b="b"/>
            <a:pathLst>
              <a:path w="4867789" h="7627589">
                <a:moveTo>
                  <a:pt x="0" y="0"/>
                </a:moveTo>
                <a:lnTo>
                  <a:pt x="4867789" y="0"/>
                </a:lnTo>
                <a:lnTo>
                  <a:pt x="4867789" y="7627589"/>
                </a:lnTo>
                <a:lnTo>
                  <a:pt x="0" y="76275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885738">
            <a:off x="13369119" y="5430344"/>
            <a:ext cx="7103569" cy="7094700"/>
          </a:xfrm>
          <a:custGeom>
            <a:avLst/>
            <a:gdLst/>
            <a:ahLst/>
            <a:cxnLst/>
            <a:rect l="l" t="t" r="r" b="b"/>
            <a:pathLst>
              <a:path w="7103569" h="7094700">
                <a:moveTo>
                  <a:pt x="0" y="0"/>
                </a:moveTo>
                <a:lnTo>
                  <a:pt x="7103568" y="0"/>
                </a:lnTo>
                <a:lnTo>
                  <a:pt x="7103568" y="7094700"/>
                </a:lnTo>
                <a:lnTo>
                  <a:pt x="0" y="70947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408438">
            <a:off x="8556999" y="-1759195"/>
            <a:ext cx="4585046" cy="4579322"/>
          </a:xfrm>
          <a:custGeom>
            <a:avLst/>
            <a:gdLst/>
            <a:ahLst/>
            <a:cxnLst/>
            <a:rect l="l" t="t" r="r" b="b"/>
            <a:pathLst>
              <a:path w="4585046" h="4579322">
                <a:moveTo>
                  <a:pt x="0" y="0"/>
                </a:moveTo>
                <a:lnTo>
                  <a:pt x="4585046" y="0"/>
                </a:lnTo>
                <a:lnTo>
                  <a:pt x="4585046" y="4579322"/>
                </a:lnTo>
                <a:lnTo>
                  <a:pt x="0" y="45793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295882">
            <a:off x="7916147" y="-2402909"/>
            <a:ext cx="5866751" cy="5866751"/>
          </a:xfrm>
          <a:custGeom>
            <a:avLst/>
            <a:gdLst/>
            <a:ahLst/>
            <a:cxnLst/>
            <a:rect l="l" t="t" r="r" b="b"/>
            <a:pathLst>
              <a:path w="5866751" h="5866751">
                <a:moveTo>
                  <a:pt x="0" y="0"/>
                </a:moveTo>
                <a:lnTo>
                  <a:pt x="5866751" y="0"/>
                </a:lnTo>
                <a:lnTo>
                  <a:pt x="5866751" y="5866750"/>
                </a:lnTo>
                <a:lnTo>
                  <a:pt x="0" y="58667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042002" y="7815475"/>
            <a:ext cx="5291128" cy="2744773"/>
          </a:xfrm>
          <a:custGeom>
            <a:avLst/>
            <a:gdLst/>
            <a:ahLst/>
            <a:cxnLst/>
            <a:rect l="l" t="t" r="r" b="b"/>
            <a:pathLst>
              <a:path w="5291128" h="2744773">
                <a:moveTo>
                  <a:pt x="0" y="0"/>
                </a:moveTo>
                <a:lnTo>
                  <a:pt x="5291128" y="0"/>
                </a:lnTo>
                <a:lnTo>
                  <a:pt x="5291128" y="2744772"/>
                </a:lnTo>
                <a:lnTo>
                  <a:pt x="0" y="27447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189530" y="4300097"/>
            <a:ext cx="5314122" cy="4114800"/>
          </a:xfrm>
          <a:custGeom>
            <a:avLst/>
            <a:gdLst/>
            <a:ahLst/>
            <a:cxnLst/>
            <a:rect l="l" t="t" r="r" b="b"/>
            <a:pathLst>
              <a:path w="5314122" h="4114800">
                <a:moveTo>
                  <a:pt x="0" y="0"/>
                </a:moveTo>
                <a:lnTo>
                  <a:pt x="5314122" y="0"/>
                </a:lnTo>
                <a:lnTo>
                  <a:pt x="53141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687550" y="-353599"/>
            <a:ext cx="2571750" cy="4114800"/>
          </a:xfrm>
          <a:custGeom>
            <a:avLst/>
            <a:gdLst/>
            <a:ahLst/>
            <a:cxnLst/>
            <a:rect l="l" t="t" r="r" b="b"/>
            <a:pathLst>
              <a:path w="2571750" h="4114800">
                <a:moveTo>
                  <a:pt x="0" y="0"/>
                </a:moveTo>
                <a:lnTo>
                  <a:pt x="2571750" y="0"/>
                </a:lnTo>
                <a:lnTo>
                  <a:pt x="25717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638125" y="3478731"/>
            <a:ext cx="9652030" cy="4464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00"/>
              </a:lnSpc>
            </a:pPr>
            <a:r>
              <a:rPr lang="en-US" sz="11500">
                <a:solidFill>
                  <a:srgbClr val="E74324"/>
                </a:solidFill>
                <a:latin typeface="Bernoru"/>
                <a:ea typeface="Bernoru"/>
                <a:cs typeface="Bernoru"/>
                <a:sym typeface="Bernoru"/>
              </a:rPr>
              <a:t>ENGAGING YOUR COMMUNITY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3586172" y="2144002"/>
            <a:ext cx="4034732" cy="619631"/>
            <a:chOff x="0" y="0"/>
            <a:chExt cx="5379643" cy="826174"/>
          </a:xfrm>
        </p:grpSpPr>
        <p:sp>
          <p:nvSpPr>
            <p:cNvPr id="13" name="Freeform 13"/>
            <p:cNvSpPr/>
            <p:nvPr/>
          </p:nvSpPr>
          <p:spPr>
            <a:xfrm>
              <a:off x="2777519" y="0"/>
              <a:ext cx="2602123" cy="826174"/>
            </a:xfrm>
            <a:custGeom>
              <a:avLst/>
              <a:gdLst/>
              <a:ahLst/>
              <a:cxnLst/>
              <a:rect l="l" t="t" r="r" b="b"/>
              <a:pathLst>
                <a:path w="2602123" h="826174">
                  <a:moveTo>
                    <a:pt x="0" y="0"/>
                  </a:moveTo>
                  <a:lnTo>
                    <a:pt x="2602124" y="0"/>
                  </a:lnTo>
                  <a:lnTo>
                    <a:pt x="2602124" y="826174"/>
                  </a:lnTo>
                  <a:lnTo>
                    <a:pt x="0" y="826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1554" y="-47625"/>
              <a:ext cx="2634411" cy="508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7"/>
                </a:lnSpc>
              </a:pPr>
              <a:r>
                <a:rPr lang="en-US" sz="2319" b="1">
                  <a:solidFill>
                    <a:srgbClr val="000000"/>
                  </a:solidFill>
                  <a:latin typeface="Garet Bold"/>
                  <a:ea typeface="Garet Bold"/>
                  <a:cs typeface="Garet Bold"/>
                  <a:sym typeface="Garet Bold"/>
                </a:rPr>
                <a:t>COMMUNITY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374987"/>
              <a:ext cx="2777519" cy="431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38"/>
                </a:lnSpc>
              </a:pPr>
              <a:r>
                <a:rPr lang="en-US" sz="1956" b="1">
                  <a:solidFill>
                    <a:srgbClr val="000000"/>
                  </a:solidFill>
                  <a:latin typeface="Garet Bold"/>
                  <a:ea typeface="Garet Bold"/>
                  <a:cs typeface="Garet Bold"/>
                  <a:sym typeface="Garet Bold"/>
                </a:rPr>
                <a:t>REINVESTMENT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638125" y="1703801"/>
            <a:ext cx="2818701" cy="1059831"/>
          </a:xfrm>
          <a:custGeom>
            <a:avLst/>
            <a:gdLst/>
            <a:ahLst/>
            <a:cxnLst/>
            <a:rect l="l" t="t" r="r" b="b"/>
            <a:pathLst>
              <a:path w="2818701" h="1059831">
                <a:moveTo>
                  <a:pt x="0" y="0"/>
                </a:moveTo>
                <a:lnTo>
                  <a:pt x="2818701" y="0"/>
                </a:lnTo>
                <a:lnTo>
                  <a:pt x="2818701" y="1059832"/>
                </a:lnTo>
                <a:lnTo>
                  <a:pt x="0" y="1059832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638125" y="8233934"/>
            <a:ext cx="9652030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>
                <a:solidFill>
                  <a:srgbClr val="128995"/>
                </a:solidFill>
                <a:latin typeface="Garet"/>
                <a:ea typeface="Garet"/>
                <a:cs typeface="Garet"/>
                <a:sym typeface="Garet"/>
              </a:rPr>
              <a:t>(Not Just Informing It)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890568" y="8261089"/>
            <a:ext cx="2025911" cy="2025911"/>
          </a:xfrm>
          <a:custGeom>
            <a:avLst/>
            <a:gdLst/>
            <a:ahLst/>
            <a:cxnLst/>
            <a:rect l="l" t="t" r="r" b="b"/>
            <a:pathLst>
              <a:path w="2025911" h="2025911">
                <a:moveTo>
                  <a:pt x="0" y="0"/>
                </a:moveTo>
                <a:lnTo>
                  <a:pt x="2025912" y="0"/>
                </a:lnTo>
                <a:lnTo>
                  <a:pt x="2025912" y="2025911"/>
                </a:lnTo>
                <a:lnTo>
                  <a:pt x="0" y="20259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400000">
            <a:off x="142001" y="-2541725"/>
            <a:ext cx="3316430" cy="5196685"/>
          </a:xfrm>
          <a:custGeom>
            <a:avLst/>
            <a:gdLst/>
            <a:ahLst/>
            <a:cxnLst/>
            <a:rect l="l" t="t" r="r" b="b"/>
            <a:pathLst>
              <a:path w="3316430" h="5196685">
                <a:moveTo>
                  <a:pt x="0" y="0"/>
                </a:moveTo>
                <a:lnTo>
                  <a:pt x="3316430" y="0"/>
                </a:lnTo>
                <a:lnTo>
                  <a:pt x="3316430" y="5196685"/>
                </a:lnTo>
                <a:lnTo>
                  <a:pt x="0" y="51966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885738">
            <a:off x="16443889" y="7001137"/>
            <a:ext cx="4839669" cy="4833627"/>
          </a:xfrm>
          <a:custGeom>
            <a:avLst/>
            <a:gdLst/>
            <a:ahLst/>
            <a:cxnLst/>
            <a:rect l="l" t="t" r="r" b="b"/>
            <a:pathLst>
              <a:path w="4839669" h="4833627">
                <a:moveTo>
                  <a:pt x="0" y="0"/>
                </a:moveTo>
                <a:lnTo>
                  <a:pt x="4839669" y="0"/>
                </a:lnTo>
                <a:lnTo>
                  <a:pt x="4839669" y="4833628"/>
                </a:lnTo>
                <a:lnTo>
                  <a:pt x="0" y="48336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448802" y="8626129"/>
            <a:ext cx="3604851" cy="1870017"/>
          </a:xfrm>
          <a:custGeom>
            <a:avLst/>
            <a:gdLst/>
            <a:ahLst/>
            <a:cxnLst/>
            <a:rect l="l" t="t" r="r" b="b"/>
            <a:pathLst>
              <a:path w="3604851" h="1870017">
                <a:moveTo>
                  <a:pt x="0" y="0"/>
                </a:moveTo>
                <a:lnTo>
                  <a:pt x="3604852" y="0"/>
                </a:lnTo>
                <a:lnTo>
                  <a:pt x="3604852" y="1870017"/>
                </a:lnTo>
                <a:lnTo>
                  <a:pt x="0" y="18700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867560" y="0"/>
            <a:ext cx="5339445" cy="4134408"/>
          </a:xfrm>
          <a:custGeom>
            <a:avLst/>
            <a:gdLst/>
            <a:ahLst/>
            <a:cxnLst/>
            <a:rect l="l" t="t" r="r" b="b"/>
            <a:pathLst>
              <a:path w="5339445" h="4134408">
                <a:moveTo>
                  <a:pt x="0" y="0"/>
                </a:moveTo>
                <a:lnTo>
                  <a:pt x="5339445" y="0"/>
                </a:lnTo>
                <a:lnTo>
                  <a:pt x="5339445" y="4134408"/>
                </a:lnTo>
                <a:lnTo>
                  <a:pt x="0" y="41344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0" y="7883733"/>
            <a:ext cx="2571750" cy="4114800"/>
          </a:xfrm>
          <a:custGeom>
            <a:avLst/>
            <a:gdLst/>
            <a:ahLst/>
            <a:cxnLst/>
            <a:rect l="l" t="t" r="r" b="b"/>
            <a:pathLst>
              <a:path w="2571750" h="4114800">
                <a:moveTo>
                  <a:pt x="2571750" y="0"/>
                </a:moveTo>
                <a:lnTo>
                  <a:pt x="0" y="0"/>
                </a:lnTo>
                <a:lnTo>
                  <a:pt x="0" y="4114800"/>
                </a:lnTo>
                <a:lnTo>
                  <a:pt x="2571750" y="4114800"/>
                </a:lnTo>
                <a:lnTo>
                  <a:pt x="257175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4398559" y="3066546"/>
            <a:ext cx="5208158" cy="520815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5"/>
              <a:stretch>
                <a:fillRect t="-104" b="-10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381948" y="6860155"/>
            <a:ext cx="3218520" cy="2413890"/>
          </a:xfrm>
          <a:custGeom>
            <a:avLst/>
            <a:gdLst/>
            <a:ahLst/>
            <a:cxnLst/>
            <a:rect l="l" t="t" r="r" b="b"/>
            <a:pathLst>
              <a:path w="3218520" h="2413890">
                <a:moveTo>
                  <a:pt x="0" y="0"/>
                </a:moveTo>
                <a:lnTo>
                  <a:pt x="3218520" y="0"/>
                </a:lnTo>
                <a:lnTo>
                  <a:pt x="3218520" y="2413889"/>
                </a:lnTo>
                <a:lnTo>
                  <a:pt x="0" y="241388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6120347" y="1009929"/>
            <a:ext cx="6047307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999" b="1">
                <a:solidFill>
                  <a:srgbClr val="545454"/>
                </a:solidFill>
                <a:latin typeface="Garet Bold"/>
                <a:ea typeface="Garet Bold"/>
                <a:cs typeface="Garet Bold"/>
                <a:sym typeface="Garet Bold"/>
              </a:rPr>
              <a:t>Robert Scott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22328" y="2903722"/>
            <a:ext cx="4937760" cy="493776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5489971" y="2010054"/>
            <a:ext cx="7458583" cy="543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60"/>
              </a:lnSpc>
              <a:spcBef>
                <a:spcPct val="0"/>
              </a:spcBef>
            </a:pPr>
            <a:r>
              <a:rPr lang="en-US" sz="3114" b="1" dirty="0">
                <a:solidFill>
                  <a:srgbClr val="545454"/>
                </a:solidFill>
                <a:latin typeface="Garet Bold"/>
                <a:ea typeface="Garet Bold"/>
                <a:cs typeface="Garet Bold"/>
                <a:sym typeface="Garet Bold"/>
              </a:rPr>
              <a:t>Director, Community Reinvestment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8536440" y="9657933"/>
            <a:ext cx="3518590" cy="540365"/>
            <a:chOff x="0" y="0"/>
            <a:chExt cx="4691454" cy="720486"/>
          </a:xfrm>
        </p:grpSpPr>
        <p:sp>
          <p:nvSpPr>
            <p:cNvPr id="16" name="Freeform 16"/>
            <p:cNvSpPr/>
            <p:nvPr/>
          </p:nvSpPr>
          <p:spPr>
            <a:xfrm>
              <a:off x="2422206" y="0"/>
              <a:ext cx="2269248" cy="720486"/>
            </a:xfrm>
            <a:custGeom>
              <a:avLst/>
              <a:gdLst/>
              <a:ahLst/>
              <a:cxnLst/>
              <a:rect l="l" t="t" r="r" b="b"/>
              <a:pathLst>
                <a:path w="2269248" h="720486">
                  <a:moveTo>
                    <a:pt x="0" y="0"/>
                  </a:moveTo>
                  <a:lnTo>
                    <a:pt x="2269248" y="0"/>
                  </a:lnTo>
                  <a:lnTo>
                    <a:pt x="2269248" y="720486"/>
                  </a:lnTo>
                  <a:lnTo>
                    <a:pt x="0" y="7204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62401" y="-47625"/>
              <a:ext cx="2297404" cy="4499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32"/>
                </a:lnSpc>
              </a:pPr>
              <a:r>
                <a:rPr lang="en-US" sz="2023" b="1">
                  <a:solidFill>
                    <a:srgbClr val="000000"/>
                  </a:solidFill>
                  <a:latin typeface="Garet Bold"/>
                  <a:ea typeface="Garet Bold"/>
                  <a:cs typeface="Garet Bold"/>
                  <a:sym typeface="Garet Bold"/>
                </a:rPr>
                <a:t>COMMUNITY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31668"/>
              <a:ext cx="2422206" cy="3714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88"/>
                </a:lnSpc>
              </a:pPr>
              <a:r>
                <a:rPr lang="en-US" sz="1705" b="1">
                  <a:solidFill>
                    <a:srgbClr val="000000"/>
                  </a:solidFill>
                  <a:latin typeface="Garet Bold"/>
                  <a:ea typeface="Garet Bold"/>
                  <a:cs typeface="Garet Bold"/>
                  <a:sym typeface="Garet Bold"/>
                </a:rPr>
                <a:t>REINVESTMENT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5965522" y="9274044"/>
            <a:ext cx="2458119" cy="924253"/>
          </a:xfrm>
          <a:custGeom>
            <a:avLst/>
            <a:gdLst/>
            <a:ahLst/>
            <a:cxnLst/>
            <a:rect l="l" t="t" r="r" b="b"/>
            <a:pathLst>
              <a:path w="2458119" h="924253">
                <a:moveTo>
                  <a:pt x="0" y="0"/>
                </a:moveTo>
                <a:lnTo>
                  <a:pt x="2458119" y="0"/>
                </a:lnTo>
                <a:lnTo>
                  <a:pt x="2458119" y="924253"/>
                </a:lnTo>
                <a:lnTo>
                  <a:pt x="0" y="92425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421756" y="7313408"/>
            <a:ext cx="2973592" cy="2973592"/>
          </a:xfrm>
          <a:custGeom>
            <a:avLst/>
            <a:gdLst/>
            <a:ahLst/>
            <a:cxnLst/>
            <a:rect l="l" t="t" r="r" b="b"/>
            <a:pathLst>
              <a:path w="2973592" h="2973592">
                <a:moveTo>
                  <a:pt x="0" y="0"/>
                </a:moveTo>
                <a:lnTo>
                  <a:pt x="2973591" y="0"/>
                </a:lnTo>
                <a:lnTo>
                  <a:pt x="2973591" y="2973592"/>
                </a:lnTo>
                <a:lnTo>
                  <a:pt x="0" y="29735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391511" y="2932658"/>
            <a:ext cx="4867789" cy="7627589"/>
          </a:xfrm>
          <a:custGeom>
            <a:avLst/>
            <a:gdLst/>
            <a:ahLst/>
            <a:cxnLst/>
            <a:rect l="l" t="t" r="r" b="b"/>
            <a:pathLst>
              <a:path w="4867789" h="7627589">
                <a:moveTo>
                  <a:pt x="0" y="0"/>
                </a:moveTo>
                <a:lnTo>
                  <a:pt x="4867789" y="0"/>
                </a:lnTo>
                <a:lnTo>
                  <a:pt x="4867789" y="7627589"/>
                </a:lnTo>
                <a:lnTo>
                  <a:pt x="0" y="76275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885738">
            <a:off x="13369119" y="5430344"/>
            <a:ext cx="7103569" cy="7094700"/>
          </a:xfrm>
          <a:custGeom>
            <a:avLst/>
            <a:gdLst/>
            <a:ahLst/>
            <a:cxnLst/>
            <a:rect l="l" t="t" r="r" b="b"/>
            <a:pathLst>
              <a:path w="7103569" h="7094700">
                <a:moveTo>
                  <a:pt x="0" y="0"/>
                </a:moveTo>
                <a:lnTo>
                  <a:pt x="7103568" y="0"/>
                </a:lnTo>
                <a:lnTo>
                  <a:pt x="7103568" y="7094700"/>
                </a:lnTo>
                <a:lnTo>
                  <a:pt x="0" y="70947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408438">
            <a:off x="8556999" y="-1759195"/>
            <a:ext cx="4585046" cy="4579322"/>
          </a:xfrm>
          <a:custGeom>
            <a:avLst/>
            <a:gdLst/>
            <a:ahLst/>
            <a:cxnLst/>
            <a:rect l="l" t="t" r="r" b="b"/>
            <a:pathLst>
              <a:path w="4585046" h="4579322">
                <a:moveTo>
                  <a:pt x="0" y="0"/>
                </a:moveTo>
                <a:lnTo>
                  <a:pt x="4585046" y="0"/>
                </a:lnTo>
                <a:lnTo>
                  <a:pt x="4585046" y="4579322"/>
                </a:lnTo>
                <a:lnTo>
                  <a:pt x="0" y="45793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295882">
            <a:off x="7916147" y="-2402909"/>
            <a:ext cx="5866751" cy="5866751"/>
          </a:xfrm>
          <a:custGeom>
            <a:avLst/>
            <a:gdLst/>
            <a:ahLst/>
            <a:cxnLst/>
            <a:rect l="l" t="t" r="r" b="b"/>
            <a:pathLst>
              <a:path w="5866751" h="5866751">
                <a:moveTo>
                  <a:pt x="0" y="0"/>
                </a:moveTo>
                <a:lnTo>
                  <a:pt x="5866751" y="0"/>
                </a:lnTo>
                <a:lnTo>
                  <a:pt x="5866751" y="5866750"/>
                </a:lnTo>
                <a:lnTo>
                  <a:pt x="0" y="58667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042002" y="7815475"/>
            <a:ext cx="5291128" cy="2744773"/>
          </a:xfrm>
          <a:custGeom>
            <a:avLst/>
            <a:gdLst/>
            <a:ahLst/>
            <a:cxnLst/>
            <a:rect l="l" t="t" r="r" b="b"/>
            <a:pathLst>
              <a:path w="5291128" h="2744773">
                <a:moveTo>
                  <a:pt x="0" y="0"/>
                </a:moveTo>
                <a:lnTo>
                  <a:pt x="5291128" y="0"/>
                </a:lnTo>
                <a:lnTo>
                  <a:pt x="5291128" y="2744772"/>
                </a:lnTo>
                <a:lnTo>
                  <a:pt x="0" y="274477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189530" y="4300097"/>
            <a:ext cx="5314122" cy="4114800"/>
          </a:xfrm>
          <a:custGeom>
            <a:avLst/>
            <a:gdLst/>
            <a:ahLst/>
            <a:cxnLst/>
            <a:rect l="l" t="t" r="r" b="b"/>
            <a:pathLst>
              <a:path w="5314122" h="4114800">
                <a:moveTo>
                  <a:pt x="0" y="0"/>
                </a:moveTo>
                <a:lnTo>
                  <a:pt x="5314122" y="0"/>
                </a:lnTo>
                <a:lnTo>
                  <a:pt x="53141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687550" y="-353599"/>
            <a:ext cx="2571750" cy="4114800"/>
          </a:xfrm>
          <a:custGeom>
            <a:avLst/>
            <a:gdLst/>
            <a:ahLst/>
            <a:cxnLst/>
            <a:rect l="l" t="t" r="r" b="b"/>
            <a:pathLst>
              <a:path w="2571750" h="4114800">
                <a:moveTo>
                  <a:pt x="0" y="0"/>
                </a:moveTo>
                <a:lnTo>
                  <a:pt x="2571750" y="0"/>
                </a:lnTo>
                <a:lnTo>
                  <a:pt x="25717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695965" y="3582547"/>
            <a:ext cx="10879851" cy="4832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00"/>
              </a:lnSpc>
            </a:pPr>
            <a:r>
              <a:rPr lang="en-US" sz="12500" b="1">
                <a:solidFill>
                  <a:srgbClr val="E74324"/>
                </a:solidFill>
                <a:latin typeface="Bernoru"/>
                <a:ea typeface="Bernoru"/>
                <a:cs typeface="Bernoru"/>
                <a:sym typeface="Bernoru"/>
              </a:rPr>
              <a:t>THANK YOU</a:t>
            </a:r>
            <a:r>
              <a:rPr lang="en-US" sz="12500" b="1">
                <a:solidFill>
                  <a:srgbClr val="DD523E"/>
                </a:solidFill>
                <a:latin typeface="Bernoru"/>
                <a:ea typeface="Bernoru"/>
                <a:cs typeface="Bernoru"/>
                <a:sym typeface="Bernoru"/>
              </a:rPr>
              <a:t> </a:t>
            </a:r>
            <a:r>
              <a:rPr lang="en-US" sz="12500" b="1">
                <a:solidFill>
                  <a:srgbClr val="F7A61B"/>
                </a:solidFill>
                <a:latin typeface="Bernoru"/>
                <a:ea typeface="Bernoru"/>
                <a:cs typeface="Bernoru"/>
                <a:sym typeface="Bernoru"/>
              </a:rPr>
              <a:t>&amp;</a:t>
            </a:r>
            <a:r>
              <a:rPr lang="en-US" sz="12500" b="1">
                <a:solidFill>
                  <a:srgbClr val="DD523E"/>
                </a:solidFill>
                <a:latin typeface="Bernoru"/>
                <a:ea typeface="Bernoru"/>
                <a:cs typeface="Bernoru"/>
                <a:sym typeface="Bernoru"/>
              </a:rPr>
              <a:t> </a:t>
            </a:r>
            <a:r>
              <a:rPr lang="en-US" sz="12500" b="1">
                <a:solidFill>
                  <a:srgbClr val="128995"/>
                </a:solidFill>
                <a:latin typeface="Bernoru"/>
                <a:ea typeface="Bernoru"/>
                <a:cs typeface="Bernoru"/>
                <a:sym typeface="Bernoru"/>
              </a:rPr>
              <a:t>QUESTIONS?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395352" y="-1663693"/>
            <a:ext cx="5314122" cy="4114800"/>
          </a:xfrm>
          <a:custGeom>
            <a:avLst/>
            <a:gdLst/>
            <a:ahLst/>
            <a:cxnLst/>
            <a:rect l="l" t="t" r="r" b="b"/>
            <a:pathLst>
              <a:path w="5314122" h="4114800">
                <a:moveTo>
                  <a:pt x="0" y="0"/>
                </a:moveTo>
                <a:lnTo>
                  <a:pt x="5314122" y="0"/>
                </a:lnTo>
                <a:lnTo>
                  <a:pt x="53141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013782" y="0"/>
            <a:ext cx="5339445" cy="4134408"/>
          </a:xfrm>
          <a:custGeom>
            <a:avLst/>
            <a:gdLst/>
            <a:ahLst/>
            <a:cxnLst/>
            <a:rect l="l" t="t" r="r" b="b"/>
            <a:pathLst>
              <a:path w="5339445" h="4134408">
                <a:moveTo>
                  <a:pt x="0" y="0"/>
                </a:moveTo>
                <a:lnTo>
                  <a:pt x="5339445" y="0"/>
                </a:lnTo>
                <a:lnTo>
                  <a:pt x="5339445" y="4134408"/>
                </a:lnTo>
                <a:lnTo>
                  <a:pt x="0" y="4134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8647468" y="9516251"/>
            <a:ext cx="3687127" cy="566247"/>
            <a:chOff x="0" y="0"/>
            <a:chExt cx="4916169" cy="754997"/>
          </a:xfrm>
        </p:grpSpPr>
        <p:sp>
          <p:nvSpPr>
            <p:cNvPr id="6" name="Freeform 6"/>
            <p:cNvSpPr/>
            <p:nvPr/>
          </p:nvSpPr>
          <p:spPr>
            <a:xfrm>
              <a:off x="2538227" y="0"/>
              <a:ext cx="2377942" cy="754997"/>
            </a:xfrm>
            <a:custGeom>
              <a:avLst/>
              <a:gdLst/>
              <a:ahLst/>
              <a:cxnLst/>
              <a:rect l="l" t="t" r="r" b="b"/>
              <a:pathLst>
                <a:path w="2377942" h="754997">
                  <a:moveTo>
                    <a:pt x="0" y="0"/>
                  </a:moveTo>
                  <a:lnTo>
                    <a:pt x="2377942" y="0"/>
                  </a:lnTo>
                  <a:lnTo>
                    <a:pt x="2377942" y="754997"/>
                  </a:lnTo>
                  <a:lnTo>
                    <a:pt x="0" y="754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65390" y="-38100"/>
              <a:ext cx="2407448" cy="4596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68"/>
                </a:lnSpc>
              </a:pPr>
              <a:r>
                <a:rPr lang="en-US" sz="2120" b="1">
                  <a:solidFill>
                    <a:srgbClr val="000000"/>
                  </a:solidFill>
                  <a:latin typeface="Garet Bold"/>
                  <a:ea typeface="Garet Bold"/>
                  <a:cs typeface="Garet Bold"/>
                  <a:sym typeface="Garet Bold"/>
                </a:rPr>
                <a:t>COMMUNITY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39398"/>
              <a:ext cx="2538227" cy="397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2"/>
                </a:lnSpc>
              </a:pPr>
              <a:r>
                <a:rPr lang="en-US" sz="1787" b="1">
                  <a:solidFill>
                    <a:srgbClr val="000000"/>
                  </a:solidFill>
                  <a:latin typeface="Garet Bold"/>
                  <a:ea typeface="Garet Bold"/>
                  <a:cs typeface="Garet Bold"/>
                  <a:sym typeface="Garet Bold"/>
                </a:rPr>
                <a:t>REINVESTMENT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5953405" y="9113975"/>
            <a:ext cx="2575860" cy="968523"/>
          </a:xfrm>
          <a:custGeom>
            <a:avLst/>
            <a:gdLst/>
            <a:ahLst/>
            <a:cxnLst/>
            <a:rect l="l" t="t" r="r" b="b"/>
            <a:pathLst>
              <a:path w="2575860" h="968523">
                <a:moveTo>
                  <a:pt x="0" y="0"/>
                </a:moveTo>
                <a:lnTo>
                  <a:pt x="2575861" y="0"/>
                </a:lnTo>
                <a:lnTo>
                  <a:pt x="2575861" y="968523"/>
                </a:lnTo>
                <a:lnTo>
                  <a:pt x="0" y="9685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381245" y="2755030"/>
            <a:ext cx="13525511" cy="94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7000" b="1">
                <a:solidFill>
                  <a:srgbClr val="F7A61B"/>
                </a:solidFill>
                <a:latin typeface="Bernoru"/>
                <a:ea typeface="Bernoru"/>
                <a:cs typeface="Bernoru"/>
                <a:sym typeface="Bernoru"/>
              </a:rPr>
              <a:t>Columbus GA, Demography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648807" y="3956994"/>
            <a:ext cx="11514993" cy="46756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848"/>
              </a:lnSpc>
            </a:pPr>
            <a:r>
              <a:rPr lang="en-US" sz="3200" dirty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2nd largest City in the State of Georgia: 201,830</a:t>
            </a:r>
          </a:p>
          <a:p>
            <a:pPr algn="l">
              <a:lnSpc>
                <a:spcPts val="1600"/>
              </a:lnSpc>
            </a:pPr>
            <a:endParaRPr lang="en-US" sz="3200" dirty="0">
              <a:solidFill>
                <a:srgbClr val="000000"/>
              </a:solidFill>
              <a:latin typeface="Garet"/>
              <a:ea typeface="Garet"/>
              <a:cs typeface="Garet"/>
              <a:sym typeface="Garet"/>
            </a:endParaRPr>
          </a:p>
          <a:p>
            <a:pPr algn="l">
              <a:lnSpc>
                <a:spcPts val="6848"/>
              </a:lnSpc>
            </a:pPr>
            <a:r>
              <a:rPr lang="en-US" sz="3200" dirty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The Three Largest Racial/Ethnic Groups (2024): </a:t>
            </a:r>
          </a:p>
          <a:p>
            <a:pPr algn="ctr">
              <a:lnSpc>
                <a:spcPts val="1600"/>
              </a:lnSpc>
            </a:pPr>
            <a:endParaRPr lang="en-US" sz="3200" dirty="0">
              <a:solidFill>
                <a:srgbClr val="000000"/>
              </a:solidFill>
              <a:latin typeface="Garet"/>
              <a:ea typeface="Garet"/>
              <a:cs typeface="Garet"/>
              <a:sym typeface="Garet"/>
            </a:endParaRPr>
          </a:p>
          <a:p>
            <a:pPr algn="l">
              <a:lnSpc>
                <a:spcPts val="6848"/>
              </a:lnSpc>
            </a:pPr>
            <a:r>
              <a:rPr lang="en-US" sz="3200" dirty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-47% Black or African American alone (Non-Hispanic)</a:t>
            </a:r>
          </a:p>
          <a:p>
            <a:pPr algn="l">
              <a:lnSpc>
                <a:spcPts val="6848"/>
              </a:lnSpc>
            </a:pPr>
            <a:r>
              <a:rPr lang="en-US" sz="3200" dirty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-38.1% White alone (Non-Hispanic)</a:t>
            </a:r>
          </a:p>
          <a:p>
            <a:pPr algn="l">
              <a:lnSpc>
                <a:spcPts val="6848"/>
              </a:lnSpc>
            </a:pPr>
            <a:r>
              <a:rPr lang="en-US" sz="3200" dirty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-8.5% Hispanic or Latino </a:t>
            </a:r>
          </a:p>
        </p:txBody>
      </p:sp>
      <p:sp>
        <p:nvSpPr>
          <p:cNvPr id="12" name="Freeform 12"/>
          <p:cNvSpPr/>
          <p:nvPr/>
        </p:nvSpPr>
        <p:spPr>
          <a:xfrm rot="5400000">
            <a:off x="142001" y="-2541725"/>
            <a:ext cx="3316430" cy="5196685"/>
          </a:xfrm>
          <a:custGeom>
            <a:avLst/>
            <a:gdLst/>
            <a:ahLst/>
            <a:cxnLst/>
            <a:rect l="l" t="t" r="r" b="b"/>
            <a:pathLst>
              <a:path w="3316430" h="5196685">
                <a:moveTo>
                  <a:pt x="0" y="0"/>
                </a:moveTo>
                <a:lnTo>
                  <a:pt x="3316430" y="0"/>
                </a:lnTo>
                <a:lnTo>
                  <a:pt x="3316430" y="5196685"/>
                </a:lnTo>
                <a:lnTo>
                  <a:pt x="0" y="51966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395352" y="-1663693"/>
            <a:ext cx="5314122" cy="4114800"/>
          </a:xfrm>
          <a:custGeom>
            <a:avLst/>
            <a:gdLst/>
            <a:ahLst/>
            <a:cxnLst/>
            <a:rect l="l" t="t" r="r" b="b"/>
            <a:pathLst>
              <a:path w="5314122" h="4114800">
                <a:moveTo>
                  <a:pt x="0" y="0"/>
                </a:moveTo>
                <a:lnTo>
                  <a:pt x="5314122" y="0"/>
                </a:lnTo>
                <a:lnTo>
                  <a:pt x="53141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013782" y="0"/>
            <a:ext cx="5339445" cy="4134408"/>
          </a:xfrm>
          <a:custGeom>
            <a:avLst/>
            <a:gdLst/>
            <a:ahLst/>
            <a:cxnLst/>
            <a:rect l="l" t="t" r="r" b="b"/>
            <a:pathLst>
              <a:path w="5339445" h="4134408">
                <a:moveTo>
                  <a:pt x="0" y="0"/>
                </a:moveTo>
                <a:lnTo>
                  <a:pt x="5339445" y="0"/>
                </a:lnTo>
                <a:lnTo>
                  <a:pt x="5339445" y="4134408"/>
                </a:lnTo>
                <a:lnTo>
                  <a:pt x="0" y="4134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8647468" y="9516251"/>
            <a:ext cx="3687127" cy="566247"/>
            <a:chOff x="0" y="0"/>
            <a:chExt cx="4916169" cy="754997"/>
          </a:xfrm>
        </p:grpSpPr>
        <p:sp>
          <p:nvSpPr>
            <p:cNvPr id="6" name="Freeform 6"/>
            <p:cNvSpPr/>
            <p:nvPr/>
          </p:nvSpPr>
          <p:spPr>
            <a:xfrm>
              <a:off x="2538227" y="0"/>
              <a:ext cx="2377942" cy="754997"/>
            </a:xfrm>
            <a:custGeom>
              <a:avLst/>
              <a:gdLst/>
              <a:ahLst/>
              <a:cxnLst/>
              <a:rect l="l" t="t" r="r" b="b"/>
              <a:pathLst>
                <a:path w="2377942" h="754997">
                  <a:moveTo>
                    <a:pt x="0" y="0"/>
                  </a:moveTo>
                  <a:lnTo>
                    <a:pt x="2377942" y="0"/>
                  </a:lnTo>
                  <a:lnTo>
                    <a:pt x="2377942" y="754997"/>
                  </a:lnTo>
                  <a:lnTo>
                    <a:pt x="0" y="754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65390" y="-38100"/>
              <a:ext cx="2407448" cy="4596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68"/>
                </a:lnSpc>
              </a:pPr>
              <a:r>
                <a:rPr lang="en-US" sz="2120" b="1">
                  <a:solidFill>
                    <a:srgbClr val="000000"/>
                  </a:solidFill>
                  <a:latin typeface="Garet Bold"/>
                  <a:ea typeface="Garet Bold"/>
                  <a:cs typeface="Garet Bold"/>
                  <a:sym typeface="Garet Bold"/>
                </a:rPr>
                <a:t>COMMUNITY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39398"/>
              <a:ext cx="2538227" cy="397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2"/>
                </a:lnSpc>
              </a:pPr>
              <a:r>
                <a:rPr lang="en-US" sz="1787" b="1">
                  <a:solidFill>
                    <a:srgbClr val="000000"/>
                  </a:solidFill>
                  <a:latin typeface="Garet Bold"/>
                  <a:ea typeface="Garet Bold"/>
                  <a:cs typeface="Garet Bold"/>
                  <a:sym typeface="Garet Bold"/>
                </a:rPr>
                <a:t>REINVESTMENT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5953405" y="9113975"/>
            <a:ext cx="2575860" cy="968523"/>
          </a:xfrm>
          <a:custGeom>
            <a:avLst/>
            <a:gdLst/>
            <a:ahLst/>
            <a:cxnLst/>
            <a:rect l="l" t="t" r="r" b="b"/>
            <a:pathLst>
              <a:path w="2575860" h="968523">
                <a:moveTo>
                  <a:pt x="0" y="0"/>
                </a:moveTo>
                <a:lnTo>
                  <a:pt x="2575861" y="0"/>
                </a:lnTo>
                <a:lnTo>
                  <a:pt x="2575861" y="968523"/>
                </a:lnTo>
                <a:lnTo>
                  <a:pt x="0" y="9685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381245" y="2851508"/>
            <a:ext cx="13525511" cy="94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7000" b="1">
                <a:solidFill>
                  <a:srgbClr val="128995"/>
                </a:solidFill>
                <a:latin typeface="Bernoru"/>
                <a:ea typeface="Bernoru"/>
                <a:cs typeface="Bernoru"/>
                <a:sym typeface="Bernoru"/>
              </a:rPr>
              <a:t>Columbus GA, Demography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943829" y="4631152"/>
            <a:ext cx="10400342" cy="3604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Median Household Income: $58,073</a:t>
            </a:r>
          </a:p>
          <a:p>
            <a:pPr algn="ctr">
              <a:lnSpc>
                <a:spcPts val="2239"/>
              </a:lnSpc>
            </a:pPr>
            <a:endParaRPr lang="en-US" sz="3199">
              <a:solidFill>
                <a:srgbClr val="000000"/>
              </a:solidFill>
              <a:latin typeface="Garet"/>
              <a:ea typeface="Garet"/>
              <a:cs typeface="Garet"/>
              <a:sym typeface="Garet"/>
            </a:endParaRPr>
          </a:p>
          <a:p>
            <a:pPr algn="l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Persons in Poverty: 19%</a:t>
            </a:r>
          </a:p>
          <a:p>
            <a:pPr algn="l">
              <a:lnSpc>
                <a:spcPts val="2239"/>
              </a:lnSpc>
            </a:pPr>
            <a:endParaRPr lang="en-US" sz="3199">
              <a:solidFill>
                <a:srgbClr val="000000"/>
              </a:solidFill>
              <a:latin typeface="Garet"/>
              <a:ea typeface="Garet"/>
              <a:cs typeface="Garet"/>
              <a:sym typeface="Garet"/>
            </a:endParaRPr>
          </a:p>
          <a:p>
            <a:pPr algn="l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Bachelor's Degree or Higher: 30.5%</a:t>
            </a:r>
          </a:p>
          <a:p>
            <a:pPr algn="l">
              <a:lnSpc>
                <a:spcPts val="2239"/>
              </a:lnSpc>
            </a:pPr>
            <a:endParaRPr lang="en-US" sz="3199">
              <a:solidFill>
                <a:srgbClr val="000000"/>
              </a:solidFill>
              <a:latin typeface="Garet"/>
              <a:ea typeface="Garet"/>
              <a:cs typeface="Garet"/>
              <a:sym typeface="Garet"/>
            </a:endParaRPr>
          </a:p>
          <a:p>
            <a:pPr algn="l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Midsize Entitlement Community: Receives CDBG, HOME, and ESG</a:t>
            </a:r>
          </a:p>
        </p:txBody>
      </p:sp>
      <p:sp>
        <p:nvSpPr>
          <p:cNvPr id="12" name="Freeform 12"/>
          <p:cNvSpPr/>
          <p:nvPr/>
        </p:nvSpPr>
        <p:spPr>
          <a:xfrm rot="5400000">
            <a:off x="142001" y="-2541725"/>
            <a:ext cx="3316430" cy="5196685"/>
          </a:xfrm>
          <a:custGeom>
            <a:avLst/>
            <a:gdLst/>
            <a:ahLst/>
            <a:cxnLst/>
            <a:rect l="l" t="t" r="r" b="b"/>
            <a:pathLst>
              <a:path w="3316430" h="5196685">
                <a:moveTo>
                  <a:pt x="0" y="0"/>
                </a:moveTo>
                <a:lnTo>
                  <a:pt x="3316430" y="0"/>
                </a:lnTo>
                <a:lnTo>
                  <a:pt x="3316430" y="5196685"/>
                </a:lnTo>
                <a:lnTo>
                  <a:pt x="0" y="51966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890568" y="8261089"/>
            <a:ext cx="2025911" cy="2025911"/>
          </a:xfrm>
          <a:custGeom>
            <a:avLst/>
            <a:gdLst/>
            <a:ahLst/>
            <a:cxnLst/>
            <a:rect l="l" t="t" r="r" b="b"/>
            <a:pathLst>
              <a:path w="2025911" h="2025911">
                <a:moveTo>
                  <a:pt x="0" y="0"/>
                </a:moveTo>
                <a:lnTo>
                  <a:pt x="2025912" y="0"/>
                </a:lnTo>
                <a:lnTo>
                  <a:pt x="2025912" y="2025911"/>
                </a:lnTo>
                <a:lnTo>
                  <a:pt x="0" y="20259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400000">
            <a:off x="142001" y="-2541725"/>
            <a:ext cx="3316430" cy="5196685"/>
          </a:xfrm>
          <a:custGeom>
            <a:avLst/>
            <a:gdLst/>
            <a:ahLst/>
            <a:cxnLst/>
            <a:rect l="l" t="t" r="r" b="b"/>
            <a:pathLst>
              <a:path w="3316430" h="5196685">
                <a:moveTo>
                  <a:pt x="0" y="0"/>
                </a:moveTo>
                <a:lnTo>
                  <a:pt x="3316430" y="0"/>
                </a:lnTo>
                <a:lnTo>
                  <a:pt x="3316430" y="5196685"/>
                </a:lnTo>
                <a:lnTo>
                  <a:pt x="0" y="51966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885738">
            <a:off x="16443889" y="7001137"/>
            <a:ext cx="4839669" cy="4833627"/>
          </a:xfrm>
          <a:custGeom>
            <a:avLst/>
            <a:gdLst/>
            <a:ahLst/>
            <a:cxnLst/>
            <a:rect l="l" t="t" r="r" b="b"/>
            <a:pathLst>
              <a:path w="4839669" h="4833627">
                <a:moveTo>
                  <a:pt x="0" y="0"/>
                </a:moveTo>
                <a:lnTo>
                  <a:pt x="4839669" y="0"/>
                </a:lnTo>
                <a:lnTo>
                  <a:pt x="4839669" y="4833628"/>
                </a:lnTo>
                <a:lnTo>
                  <a:pt x="0" y="48336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448802" y="8626129"/>
            <a:ext cx="3604851" cy="1870017"/>
          </a:xfrm>
          <a:custGeom>
            <a:avLst/>
            <a:gdLst/>
            <a:ahLst/>
            <a:cxnLst/>
            <a:rect l="l" t="t" r="r" b="b"/>
            <a:pathLst>
              <a:path w="3604851" h="1870017">
                <a:moveTo>
                  <a:pt x="0" y="0"/>
                </a:moveTo>
                <a:lnTo>
                  <a:pt x="3604852" y="0"/>
                </a:lnTo>
                <a:lnTo>
                  <a:pt x="3604852" y="1870017"/>
                </a:lnTo>
                <a:lnTo>
                  <a:pt x="0" y="18700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013782" y="0"/>
            <a:ext cx="5339445" cy="4134408"/>
          </a:xfrm>
          <a:custGeom>
            <a:avLst/>
            <a:gdLst/>
            <a:ahLst/>
            <a:cxnLst/>
            <a:rect l="l" t="t" r="r" b="b"/>
            <a:pathLst>
              <a:path w="5339445" h="4134408">
                <a:moveTo>
                  <a:pt x="0" y="0"/>
                </a:moveTo>
                <a:lnTo>
                  <a:pt x="5339445" y="0"/>
                </a:lnTo>
                <a:lnTo>
                  <a:pt x="5339445" y="4134408"/>
                </a:lnTo>
                <a:lnTo>
                  <a:pt x="0" y="41344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0" y="7883733"/>
            <a:ext cx="2571750" cy="4114800"/>
          </a:xfrm>
          <a:custGeom>
            <a:avLst/>
            <a:gdLst/>
            <a:ahLst/>
            <a:cxnLst/>
            <a:rect l="l" t="t" r="r" b="b"/>
            <a:pathLst>
              <a:path w="2571750" h="4114800">
                <a:moveTo>
                  <a:pt x="2571750" y="0"/>
                </a:moveTo>
                <a:lnTo>
                  <a:pt x="0" y="0"/>
                </a:lnTo>
                <a:lnTo>
                  <a:pt x="0" y="4114800"/>
                </a:lnTo>
                <a:lnTo>
                  <a:pt x="2571750" y="4114800"/>
                </a:lnTo>
                <a:lnTo>
                  <a:pt x="257175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381245" y="3177682"/>
            <a:ext cx="13525511" cy="93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6999" b="1">
                <a:solidFill>
                  <a:srgbClr val="E74324"/>
                </a:solidFill>
                <a:latin typeface="Bernoru"/>
                <a:ea typeface="Bernoru"/>
                <a:cs typeface="Bernoru"/>
                <a:sym typeface="Bernoru"/>
              </a:rPr>
              <a:t>Why we Publicly Engage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42605" y="4803282"/>
            <a:ext cx="13802790" cy="2046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1" lvl="1" indent="-431796" algn="l">
              <a:lnSpc>
                <a:spcPts val="855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Build trust &amp; transparency with the community</a:t>
            </a:r>
          </a:p>
          <a:p>
            <a:pPr marL="863591" lvl="1" indent="-431796" algn="l">
              <a:lnSpc>
                <a:spcPts val="855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Share how HUD funds create impact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8001740" y="9153605"/>
            <a:ext cx="5416489" cy="831833"/>
            <a:chOff x="0" y="0"/>
            <a:chExt cx="7221986" cy="1109111"/>
          </a:xfrm>
        </p:grpSpPr>
        <p:sp>
          <p:nvSpPr>
            <p:cNvPr id="12" name="Freeform 12"/>
            <p:cNvSpPr/>
            <p:nvPr/>
          </p:nvSpPr>
          <p:spPr>
            <a:xfrm>
              <a:off x="3728724" y="0"/>
              <a:ext cx="3493261" cy="1109111"/>
            </a:xfrm>
            <a:custGeom>
              <a:avLst/>
              <a:gdLst/>
              <a:ahLst/>
              <a:cxnLst/>
              <a:rect l="l" t="t" r="r" b="b"/>
              <a:pathLst>
                <a:path w="3493261" h="1109111">
                  <a:moveTo>
                    <a:pt x="0" y="0"/>
                  </a:moveTo>
                  <a:lnTo>
                    <a:pt x="3493262" y="0"/>
                  </a:lnTo>
                  <a:lnTo>
                    <a:pt x="3493262" y="1109111"/>
                  </a:lnTo>
                  <a:lnTo>
                    <a:pt x="0" y="1109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96059" y="-57150"/>
              <a:ext cx="3536606" cy="6764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0"/>
                </a:lnSpc>
              </a:pPr>
              <a:r>
                <a:rPr lang="en-US" sz="3114" b="1">
                  <a:solidFill>
                    <a:srgbClr val="000000"/>
                  </a:solidFill>
                  <a:latin typeface="Garet Bold"/>
                  <a:ea typeface="Garet Bold"/>
                  <a:cs typeface="Garet Bold"/>
                  <a:sym typeface="Garet Bold"/>
                </a:rPr>
                <a:t>COMMUNITY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506930"/>
              <a:ext cx="3728724" cy="5754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76"/>
                </a:lnSpc>
              </a:pPr>
              <a:r>
                <a:rPr lang="en-US" sz="2625" b="1">
                  <a:solidFill>
                    <a:srgbClr val="000000"/>
                  </a:solidFill>
                  <a:latin typeface="Garet Bold"/>
                  <a:ea typeface="Garet Bold"/>
                  <a:cs typeface="Garet Bold"/>
                  <a:sym typeface="Garet Bold"/>
                </a:rPr>
                <a:t>REINVESTMENT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4044089" y="8562651"/>
            <a:ext cx="3784009" cy="1422787"/>
          </a:xfrm>
          <a:custGeom>
            <a:avLst/>
            <a:gdLst/>
            <a:ahLst/>
            <a:cxnLst/>
            <a:rect l="l" t="t" r="r" b="b"/>
            <a:pathLst>
              <a:path w="3784009" h="1422787">
                <a:moveTo>
                  <a:pt x="0" y="0"/>
                </a:moveTo>
                <a:lnTo>
                  <a:pt x="3784008" y="0"/>
                </a:lnTo>
                <a:lnTo>
                  <a:pt x="3784008" y="1422787"/>
                </a:lnTo>
                <a:lnTo>
                  <a:pt x="0" y="142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890568" y="8261089"/>
            <a:ext cx="2025911" cy="2025911"/>
          </a:xfrm>
          <a:custGeom>
            <a:avLst/>
            <a:gdLst/>
            <a:ahLst/>
            <a:cxnLst/>
            <a:rect l="l" t="t" r="r" b="b"/>
            <a:pathLst>
              <a:path w="2025911" h="2025911">
                <a:moveTo>
                  <a:pt x="0" y="0"/>
                </a:moveTo>
                <a:lnTo>
                  <a:pt x="2025912" y="0"/>
                </a:lnTo>
                <a:lnTo>
                  <a:pt x="2025912" y="2025911"/>
                </a:lnTo>
                <a:lnTo>
                  <a:pt x="0" y="20259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400000">
            <a:off x="142001" y="-2541725"/>
            <a:ext cx="3316430" cy="5196685"/>
          </a:xfrm>
          <a:custGeom>
            <a:avLst/>
            <a:gdLst/>
            <a:ahLst/>
            <a:cxnLst/>
            <a:rect l="l" t="t" r="r" b="b"/>
            <a:pathLst>
              <a:path w="3316430" h="5196685">
                <a:moveTo>
                  <a:pt x="0" y="0"/>
                </a:moveTo>
                <a:lnTo>
                  <a:pt x="3316430" y="0"/>
                </a:lnTo>
                <a:lnTo>
                  <a:pt x="3316430" y="5196685"/>
                </a:lnTo>
                <a:lnTo>
                  <a:pt x="0" y="51966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885738">
            <a:off x="16443889" y="7001137"/>
            <a:ext cx="4839669" cy="4833627"/>
          </a:xfrm>
          <a:custGeom>
            <a:avLst/>
            <a:gdLst/>
            <a:ahLst/>
            <a:cxnLst/>
            <a:rect l="l" t="t" r="r" b="b"/>
            <a:pathLst>
              <a:path w="4839669" h="4833627">
                <a:moveTo>
                  <a:pt x="0" y="0"/>
                </a:moveTo>
                <a:lnTo>
                  <a:pt x="4839669" y="0"/>
                </a:lnTo>
                <a:lnTo>
                  <a:pt x="4839669" y="4833628"/>
                </a:lnTo>
                <a:lnTo>
                  <a:pt x="0" y="48336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448802" y="8626129"/>
            <a:ext cx="3604851" cy="1870017"/>
          </a:xfrm>
          <a:custGeom>
            <a:avLst/>
            <a:gdLst/>
            <a:ahLst/>
            <a:cxnLst/>
            <a:rect l="l" t="t" r="r" b="b"/>
            <a:pathLst>
              <a:path w="3604851" h="1870017">
                <a:moveTo>
                  <a:pt x="0" y="0"/>
                </a:moveTo>
                <a:lnTo>
                  <a:pt x="3604852" y="0"/>
                </a:lnTo>
                <a:lnTo>
                  <a:pt x="3604852" y="1870017"/>
                </a:lnTo>
                <a:lnTo>
                  <a:pt x="0" y="18700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246757" y="-352372"/>
            <a:ext cx="5339445" cy="4134408"/>
          </a:xfrm>
          <a:custGeom>
            <a:avLst/>
            <a:gdLst/>
            <a:ahLst/>
            <a:cxnLst/>
            <a:rect l="l" t="t" r="r" b="b"/>
            <a:pathLst>
              <a:path w="5339445" h="4134408">
                <a:moveTo>
                  <a:pt x="0" y="0"/>
                </a:moveTo>
                <a:lnTo>
                  <a:pt x="5339445" y="0"/>
                </a:lnTo>
                <a:lnTo>
                  <a:pt x="5339445" y="4134409"/>
                </a:lnTo>
                <a:lnTo>
                  <a:pt x="0" y="413440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0" y="7883733"/>
            <a:ext cx="2571750" cy="4114800"/>
          </a:xfrm>
          <a:custGeom>
            <a:avLst/>
            <a:gdLst/>
            <a:ahLst/>
            <a:cxnLst/>
            <a:rect l="l" t="t" r="r" b="b"/>
            <a:pathLst>
              <a:path w="2571750" h="4114800">
                <a:moveTo>
                  <a:pt x="2571750" y="0"/>
                </a:moveTo>
                <a:lnTo>
                  <a:pt x="0" y="0"/>
                </a:lnTo>
                <a:lnTo>
                  <a:pt x="0" y="4114800"/>
                </a:lnTo>
                <a:lnTo>
                  <a:pt x="2571750" y="4114800"/>
                </a:lnTo>
                <a:lnTo>
                  <a:pt x="257175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8001740" y="9153605"/>
            <a:ext cx="5416489" cy="831833"/>
            <a:chOff x="0" y="0"/>
            <a:chExt cx="7221986" cy="1109111"/>
          </a:xfrm>
        </p:grpSpPr>
        <p:sp>
          <p:nvSpPr>
            <p:cNvPr id="10" name="Freeform 10"/>
            <p:cNvSpPr/>
            <p:nvPr/>
          </p:nvSpPr>
          <p:spPr>
            <a:xfrm>
              <a:off x="3728724" y="0"/>
              <a:ext cx="3493261" cy="1109111"/>
            </a:xfrm>
            <a:custGeom>
              <a:avLst/>
              <a:gdLst/>
              <a:ahLst/>
              <a:cxnLst/>
              <a:rect l="l" t="t" r="r" b="b"/>
              <a:pathLst>
                <a:path w="3493261" h="1109111">
                  <a:moveTo>
                    <a:pt x="0" y="0"/>
                  </a:moveTo>
                  <a:lnTo>
                    <a:pt x="3493262" y="0"/>
                  </a:lnTo>
                  <a:lnTo>
                    <a:pt x="3493262" y="1109111"/>
                  </a:lnTo>
                  <a:lnTo>
                    <a:pt x="0" y="1109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96059" y="-57150"/>
              <a:ext cx="3536606" cy="6764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0"/>
                </a:lnSpc>
              </a:pPr>
              <a:r>
                <a:rPr lang="en-US" sz="3114" b="1">
                  <a:solidFill>
                    <a:srgbClr val="000000"/>
                  </a:solidFill>
                  <a:latin typeface="Garet Bold"/>
                  <a:ea typeface="Garet Bold"/>
                  <a:cs typeface="Garet Bold"/>
                  <a:sym typeface="Garet Bold"/>
                </a:rPr>
                <a:t>COMMUNITY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506930"/>
              <a:ext cx="3728724" cy="5754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76"/>
                </a:lnSpc>
              </a:pPr>
              <a:r>
                <a:rPr lang="en-US" sz="2625" b="1">
                  <a:solidFill>
                    <a:srgbClr val="000000"/>
                  </a:solidFill>
                  <a:latin typeface="Garet Bold"/>
                  <a:ea typeface="Garet Bold"/>
                  <a:cs typeface="Garet Bold"/>
                  <a:sym typeface="Garet Bold"/>
                </a:rPr>
                <a:t>REINVESTMENT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4044089" y="8562651"/>
            <a:ext cx="3784009" cy="1422787"/>
          </a:xfrm>
          <a:custGeom>
            <a:avLst/>
            <a:gdLst/>
            <a:ahLst/>
            <a:cxnLst/>
            <a:rect l="l" t="t" r="r" b="b"/>
            <a:pathLst>
              <a:path w="3784009" h="1422787">
                <a:moveTo>
                  <a:pt x="0" y="0"/>
                </a:moveTo>
                <a:lnTo>
                  <a:pt x="3784008" y="0"/>
                </a:lnTo>
                <a:lnTo>
                  <a:pt x="3784008" y="1422787"/>
                </a:lnTo>
                <a:lnTo>
                  <a:pt x="0" y="142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3836960" y="2713107"/>
            <a:ext cx="10614081" cy="93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6999" b="1">
                <a:solidFill>
                  <a:srgbClr val="F7A61B"/>
                </a:solidFill>
                <a:latin typeface="Bernoru"/>
                <a:ea typeface="Bernoru"/>
                <a:cs typeface="Bernoru"/>
                <a:sym typeface="Bernoru"/>
              </a:rPr>
              <a:t>How to Tell the Story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665397" y="4174931"/>
            <a:ext cx="12957206" cy="3132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2722" lvl="1" indent="-431361" algn="just">
              <a:lnSpc>
                <a:spcPts val="8551"/>
              </a:lnSpc>
              <a:buFont typeface="Arial"/>
              <a:buChar char="•"/>
            </a:pPr>
            <a:r>
              <a:rPr lang="en-US" sz="3995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Blend online + in-person engagement</a:t>
            </a:r>
          </a:p>
          <a:p>
            <a:pPr marL="862722" lvl="1" indent="-431361" algn="just">
              <a:lnSpc>
                <a:spcPts val="8551"/>
              </a:lnSpc>
              <a:buFont typeface="Arial"/>
              <a:buChar char="•"/>
            </a:pPr>
            <a:r>
              <a:rPr lang="en-US" sz="3995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Schedule posts to stay consistent</a:t>
            </a:r>
          </a:p>
          <a:p>
            <a:pPr marL="862722" lvl="1" indent="-431361" algn="just">
              <a:lnSpc>
                <a:spcPts val="8551"/>
              </a:lnSpc>
              <a:buFont typeface="Arial"/>
              <a:buChar char="•"/>
            </a:pPr>
            <a:r>
              <a:rPr lang="en-US" sz="3995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Share updates with partners &amp; email lists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890568" y="8261089"/>
            <a:ext cx="2025911" cy="2025911"/>
          </a:xfrm>
          <a:custGeom>
            <a:avLst/>
            <a:gdLst/>
            <a:ahLst/>
            <a:cxnLst/>
            <a:rect l="l" t="t" r="r" b="b"/>
            <a:pathLst>
              <a:path w="2025911" h="2025911">
                <a:moveTo>
                  <a:pt x="0" y="0"/>
                </a:moveTo>
                <a:lnTo>
                  <a:pt x="2025912" y="0"/>
                </a:lnTo>
                <a:lnTo>
                  <a:pt x="2025912" y="2025911"/>
                </a:lnTo>
                <a:lnTo>
                  <a:pt x="0" y="20259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400000">
            <a:off x="142001" y="-2541725"/>
            <a:ext cx="3316430" cy="5196685"/>
          </a:xfrm>
          <a:custGeom>
            <a:avLst/>
            <a:gdLst/>
            <a:ahLst/>
            <a:cxnLst/>
            <a:rect l="l" t="t" r="r" b="b"/>
            <a:pathLst>
              <a:path w="3316430" h="5196685">
                <a:moveTo>
                  <a:pt x="0" y="0"/>
                </a:moveTo>
                <a:lnTo>
                  <a:pt x="3316430" y="0"/>
                </a:lnTo>
                <a:lnTo>
                  <a:pt x="3316430" y="5196685"/>
                </a:lnTo>
                <a:lnTo>
                  <a:pt x="0" y="51966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885738">
            <a:off x="16443889" y="7001137"/>
            <a:ext cx="4839669" cy="4833627"/>
          </a:xfrm>
          <a:custGeom>
            <a:avLst/>
            <a:gdLst/>
            <a:ahLst/>
            <a:cxnLst/>
            <a:rect l="l" t="t" r="r" b="b"/>
            <a:pathLst>
              <a:path w="4839669" h="4833627">
                <a:moveTo>
                  <a:pt x="0" y="0"/>
                </a:moveTo>
                <a:lnTo>
                  <a:pt x="4839669" y="0"/>
                </a:lnTo>
                <a:lnTo>
                  <a:pt x="4839669" y="4833628"/>
                </a:lnTo>
                <a:lnTo>
                  <a:pt x="0" y="48336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448802" y="8626129"/>
            <a:ext cx="3604851" cy="1870017"/>
          </a:xfrm>
          <a:custGeom>
            <a:avLst/>
            <a:gdLst/>
            <a:ahLst/>
            <a:cxnLst/>
            <a:rect l="l" t="t" r="r" b="b"/>
            <a:pathLst>
              <a:path w="3604851" h="1870017">
                <a:moveTo>
                  <a:pt x="0" y="0"/>
                </a:moveTo>
                <a:lnTo>
                  <a:pt x="3604852" y="0"/>
                </a:lnTo>
                <a:lnTo>
                  <a:pt x="3604852" y="1870017"/>
                </a:lnTo>
                <a:lnTo>
                  <a:pt x="0" y="18700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246757" y="-352372"/>
            <a:ext cx="5339445" cy="4134408"/>
          </a:xfrm>
          <a:custGeom>
            <a:avLst/>
            <a:gdLst/>
            <a:ahLst/>
            <a:cxnLst/>
            <a:rect l="l" t="t" r="r" b="b"/>
            <a:pathLst>
              <a:path w="5339445" h="4134408">
                <a:moveTo>
                  <a:pt x="0" y="0"/>
                </a:moveTo>
                <a:lnTo>
                  <a:pt x="5339445" y="0"/>
                </a:lnTo>
                <a:lnTo>
                  <a:pt x="5339445" y="4134409"/>
                </a:lnTo>
                <a:lnTo>
                  <a:pt x="0" y="413440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0" y="7883733"/>
            <a:ext cx="2571750" cy="4114800"/>
          </a:xfrm>
          <a:custGeom>
            <a:avLst/>
            <a:gdLst/>
            <a:ahLst/>
            <a:cxnLst/>
            <a:rect l="l" t="t" r="r" b="b"/>
            <a:pathLst>
              <a:path w="2571750" h="4114800">
                <a:moveTo>
                  <a:pt x="2571750" y="0"/>
                </a:moveTo>
                <a:lnTo>
                  <a:pt x="0" y="0"/>
                </a:lnTo>
                <a:lnTo>
                  <a:pt x="0" y="4114800"/>
                </a:lnTo>
                <a:lnTo>
                  <a:pt x="2571750" y="4114800"/>
                </a:lnTo>
                <a:lnTo>
                  <a:pt x="257175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8001740" y="9153605"/>
            <a:ext cx="5416489" cy="831833"/>
            <a:chOff x="0" y="0"/>
            <a:chExt cx="7221986" cy="1109111"/>
          </a:xfrm>
        </p:grpSpPr>
        <p:sp>
          <p:nvSpPr>
            <p:cNvPr id="10" name="Freeform 10"/>
            <p:cNvSpPr/>
            <p:nvPr/>
          </p:nvSpPr>
          <p:spPr>
            <a:xfrm>
              <a:off x="3728724" y="0"/>
              <a:ext cx="3493261" cy="1109111"/>
            </a:xfrm>
            <a:custGeom>
              <a:avLst/>
              <a:gdLst/>
              <a:ahLst/>
              <a:cxnLst/>
              <a:rect l="l" t="t" r="r" b="b"/>
              <a:pathLst>
                <a:path w="3493261" h="1109111">
                  <a:moveTo>
                    <a:pt x="0" y="0"/>
                  </a:moveTo>
                  <a:lnTo>
                    <a:pt x="3493262" y="0"/>
                  </a:lnTo>
                  <a:lnTo>
                    <a:pt x="3493262" y="1109111"/>
                  </a:lnTo>
                  <a:lnTo>
                    <a:pt x="0" y="1109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96059" y="-57150"/>
              <a:ext cx="3536606" cy="6764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0"/>
                </a:lnSpc>
              </a:pPr>
              <a:r>
                <a:rPr lang="en-US" sz="3114" b="1">
                  <a:solidFill>
                    <a:srgbClr val="000000"/>
                  </a:solidFill>
                  <a:latin typeface="Garet Bold"/>
                  <a:ea typeface="Garet Bold"/>
                  <a:cs typeface="Garet Bold"/>
                  <a:sym typeface="Garet Bold"/>
                </a:rPr>
                <a:t>COMMUNITY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506930"/>
              <a:ext cx="3728724" cy="5754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76"/>
                </a:lnSpc>
              </a:pPr>
              <a:r>
                <a:rPr lang="en-US" sz="2625" b="1">
                  <a:solidFill>
                    <a:srgbClr val="000000"/>
                  </a:solidFill>
                  <a:latin typeface="Garet Bold"/>
                  <a:ea typeface="Garet Bold"/>
                  <a:cs typeface="Garet Bold"/>
                  <a:sym typeface="Garet Bold"/>
                </a:rPr>
                <a:t>REINVESTMENT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4044089" y="8562651"/>
            <a:ext cx="3784009" cy="1422787"/>
          </a:xfrm>
          <a:custGeom>
            <a:avLst/>
            <a:gdLst/>
            <a:ahLst/>
            <a:cxnLst/>
            <a:rect l="l" t="t" r="r" b="b"/>
            <a:pathLst>
              <a:path w="3784009" h="1422787">
                <a:moveTo>
                  <a:pt x="0" y="0"/>
                </a:moveTo>
                <a:lnTo>
                  <a:pt x="3784008" y="0"/>
                </a:lnTo>
                <a:lnTo>
                  <a:pt x="3784008" y="1422787"/>
                </a:lnTo>
                <a:lnTo>
                  <a:pt x="0" y="142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3836960" y="2670864"/>
            <a:ext cx="10614081" cy="93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6999" b="1">
                <a:solidFill>
                  <a:srgbClr val="128995"/>
                </a:solidFill>
                <a:latin typeface="Bernoru"/>
                <a:ea typeface="Bernoru"/>
                <a:cs typeface="Bernoru"/>
                <a:sym typeface="Bernoru"/>
              </a:rPr>
              <a:t>How to Tell the Story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102723" y="4090445"/>
            <a:ext cx="14082554" cy="3132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855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Make info digestible: summaries, infographics, short videos</a:t>
            </a:r>
          </a:p>
          <a:p>
            <a:pPr marL="863599" lvl="1" indent="-431800" algn="l">
              <a:lnSpc>
                <a:spcPts val="855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Find unique hooks (e.g., “Friday Feel Good”)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395352" y="-1663693"/>
            <a:ext cx="5314122" cy="4114800"/>
          </a:xfrm>
          <a:custGeom>
            <a:avLst/>
            <a:gdLst/>
            <a:ahLst/>
            <a:cxnLst/>
            <a:rect l="l" t="t" r="r" b="b"/>
            <a:pathLst>
              <a:path w="5314122" h="4114800">
                <a:moveTo>
                  <a:pt x="0" y="0"/>
                </a:moveTo>
                <a:lnTo>
                  <a:pt x="5314122" y="0"/>
                </a:lnTo>
                <a:lnTo>
                  <a:pt x="53141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-96888" y="4238814"/>
            <a:ext cx="18384888" cy="0"/>
          </a:xfrm>
          <a:prstGeom prst="line">
            <a:avLst/>
          </a:prstGeom>
          <a:ln w="38100" cap="flat">
            <a:solidFill>
              <a:srgbClr val="A6A6A6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2012039" y="3734832"/>
            <a:ext cx="969865" cy="96986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523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164776" y="3927664"/>
            <a:ext cx="664390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>
                <a:solidFill>
                  <a:srgbClr val="FFFFFF"/>
                </a:solidFill>
                <a:latin typeface="Bernoru"/>
                <a:ea typeface="Bernoru"/>
                <a:cs typeface="Bernoru"/>
                <a:sym typeface="Bernoru"/>
              </a:rPr>
              <a:t>1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149464" y="3734832"/>
            <a:ext cx="969865" cy="96986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6302202" y="3927664"/>
            <a:ext cx="664390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>
                <a:solidFill>
                  <a:srgbClr val="FFFFFF"/>
                </a:solidFill>
                <a:latin typeface="Bernoru"/>
                <a:ea typeface="Bernoru"/>
                <a:cs typeface="Bernoru"/>
                <a:sym typeface="Bernoru"/>
              </a:rPr>
              <a:t>2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0286890" y="3734832"/>
            <a:ext cx="969865" cy="969865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C3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439627" y="3927664"/>
            <a:ext cx="664390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>
                <a:solidFill>
                  <a:srgbClr val="FFFFFF"/>
                </a:solidFill>
                <a:latin typeface="Bernoru"/>
                <a:ea typeface="Bernoru"/>
                <a:cs typeface="Bernoru"/>
                <a:sym typeface="Bernoru"/>
              </a:rPr>
              <a:t>3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4424316" y="3734832"/>
            <a:ext cx="969865" cy="969865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27C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4577053" y="3927664"/>
            <a:ext cx="664390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>
                <a:solidFill>
                  <a:srgbClr val="FFFFFF"/>
                </a:solidFill>
                <a:latin typeface="Bernoru"/>
                <a:ea typeface="Bernoru"/>
                <a:cs typeface="Bernoru"/>
                <a:sym typeface="Bernoru"/>
              </a:rPr>
              <a:t>4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00386" y="5104747"/>
            <a:ext cx="3165236" cy="1539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>
                <a:solidFill>
                  <a:srgbClr val="DD523E"/>
                </a:solidFill>
                <a:latin typeface="Bernoru"/>
                <a:ea typeface="Bernoru"/>
                <a:cs typeface="Bernoru"/>
                <a:sym typeface="Bernoru"/>
              </a:rPr>
              <a:t>Social Media Platforms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717263" y="5104747"/>
            <a:ext cx="3834267" cy="2549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>
                <a:solidFill>
                  <a:srgbClr val="FFC200"/>
                </a:solidFill>
                <a:latin typeface="Bernoru"/>
                <a:ea typeface="Bernoru"/>
                <a:cs typeface="Bernoru"/>
                <a:sym typeface="Bernoru"/>
              </a:rPr>
              <a:t>Facebook → broad reach, community interaction, easy sharing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198479" y="5104747"/>
            <a:ext cx="3146688" cy="204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>
                <a:solidFill>
                  <a:srgbClr val="17C3B2"/>
                </a:solidFill>
                <a:latin typeface="Bernoru"/>
                <a:ea typeface="Bernoru"/>
                <a:cs typeface="Bernoru"/>
                <a:sym typeface="Bernoru"/>
              </a:rPr>
              <a:t>Website updates &amp; public notices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159715" y="5104747"/>
            <a:ext cx="3499065" cy="204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>
                <a:solidFill>
                  <a:srgbClr val="227C9D"/>
                </a:solidFill>
                <a:latin typeface="Bernoru"/>
                <a:ea typeface="Bernoru"/>
                <a:cs typeface="Bernoru"/>
                <a:sym typeface="Bernoru"/>
              </a:rPr>
              <a:t>Community meetings &amp; local events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381245" y="2461641"/>
            <a:ext cx="13525511" cy="94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7000" b="1">
                <a:solidFill>
                  <a:srgbClr val="E74324"/>
                </a:solidFill>
                <a:latin typeface="Bernoru"/>
                <a:ea typeface="Bernoru"/>
                <a:cs typeface="Bernoru"/>
                <a:sym typeface="Bernoru"/>
              </a:rPr>
              <a:t>Where to Share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06136" y="8090178"/>
            <a:ext cx="15738864" cy="692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4"/>
              </a:lnSpc>
              <a:spcBef>
                <a:spcPct val="0"/>
              </a:spcBef>
            </a:pPr>
            <a:r>
              <a:rPr lang="en-US" sz="3995" b="1" dirty="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Tip: Meet people where they are—both online and in person</a:t>
            </a:r>
          </a:p>
        </p:txBody>
      </p:sp>
      <p:sp>
        <p:nvSpPr>
          <p:cNvPr id="27" name="Freeform 27"/>
          <p:cNvSpPr/>
          <p:nvPr/>
        </p:nvSpPr>
        <p:spPr>
          <a:xfrm rot="5400000">
            <a:off x="142001" y="-2541725"/>
            <a:ext cx="3316430" cy="5196685"/>
          </a:xfrm>
          <a:custGeom>
            <a:avLst/>
            <a:gdLst/>
            <a:ahLst/>
            <a:cxnLst/>
            <a:rect l="l" t="t" r="r" b="b"/>
            <a:pathLst>
              <a:path w="3316430" h="5196685">
                <a:moveTo>
                  <a:pt x="0" y="0"/>
                </a:moveTo>
                <a:lnTo>
                  <a:pt x="3316430" y="0"/>
                </a:lnTo>
                <a:lnTo>
                  <a:pt x="3316430" y="5196685"/>
                </a:lnTo>
                <a:lnTo>
                  <a:pt x="0" y="51966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4013782" y="0"/>
            <a:ext cx="5339445" cy="4134408"/>
          </a:xfrm>
          <a:custGeom>
            <a:avLst/>
            <a:gdLst/>
            <a:ahLst/>
            <a:cxnLst/>
            <a:rect l="l" t="t" r="r" b="b"/>
            <a:pathLst>
              <a:path w="5339445" h="4134408">
                <a:moveTo>
                  <a:pt x="0" y="0"/>
                </a:moveTo>
                <a:lnTo>
                  <a:pt x="5339445" y="0"/>
                </a:lnTo>
                <a:lnTo>
                  <a:pt x="5339445" y="4134408"/>
                </a:lnTo>
                <a:lnTo>
                  <a:pt x="0" y="41344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9" name="Group 29"/>
          <p:cNvGrpSpPr/>
          <p:nvPr/>
        </p:nvGrpSpPr>
        <p:grpSpPr>
          <a:xfrm>
            <a:off x="8621075" y="9507715"/>
            <a:ext cx="3883113" cy="596346"/>
            <a:chOff x="0" y="0"/>
            <a:chExt cx="5177484" cy="795128"/>
          </a:xfrm>
        </p:grpSpPr>
        <p:sp>
          <p:nvSpPr>
            <p:cNvPr id="30" name="Freeform 30"/>
            <p:cNvSpPr/>
            <p:nvPr/>
          </p:nvSpPr>
          <p:spPr>
            <a:xfrm>
              <a:off x="2673144" y="0"/>
              <a:ext cx="2504340" cy="795128"/>
            </a:xfrm>
            <a:custGeom>
              <a:avLst/>
              <a:gdLst/>
              <a:ahLst/>
              <a:cxnLst/>
              <a:rect l="l" t="t" r="r" b="b"/>
              <a:pathLst>
                <a:path w="2504340" h="795128">
                  <a:moveTo>
                    <a:pt x="0" y="0"/>
                  </a:moveTo>
                  <a:lnTo>
                    <a:pt x="2504340" y="0"/>
                  </a:lnTo>
                  <a:lnTo>
                    <a:pt x="2504340" y="795128"/>
                  </a:lnTo>
                  <a:lnTo>
                    <a:pt x="0" y="7951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68865" y="-47625"/>
              <a:ext cx="2535413" cy="4915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5"/>
                </a:lnSpc>
              </a:pPr>
              <a:r>
                <a:rPr lang="en-US" sz="2232" b="1">
                  <a:solidFill>
                    <a:srgbClr val="000000"/>
                  </a:solidFill>
                  <a:latin typeface="Garet Bold"/>
                  <a:ea typeface="Garet Bold"/>
                  <a:cs typeface="Garet Bold"/>
                  <a:sym typeface="Garet Bold"/>
                </a:rPr>
                <a:t>COMMUNITY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368989"/>
              <a:ext cx="2673144" cy="4070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35"/>
                </a:lnSpc>
              </a:pPr>
              <a:r>
                <a:rPr lang="en-US" sz="1882" b="1">
                  <a:solidFill>
                    <a:srgbClr val="000000"/>
                  </a:solidFill>
                  <a:latin typeface="Garet Bold"/>
                  <a:ea typeface="Garet Bold"/>
                  <a:cs typeface="Garet Bold"/>
                  <a:sym typeface="Garet Bold"/>
                </a:rPr>
                <a:t>REINVESTMENT</a:t>
              </a:r>
            </a:p>
          </p:txBody>
        </p:sp>
      </p:grpSp>
      <p:sp>
        <p:nvSpPr>
          <p:cNvPr id="33" name="Freeform 33"/>
          <p:cNvSpPr/>
          <p:nvPr/>
        </p:nvSpPr>
        <p:spPr>
          <a:xfrm>
            <a:off x="5783812" y="9084056"/>
            <a:ext cx="2712778" cy="1020004"/>
          </a:xfrm>
          <a:custGeom>
            <a:avLst/>
            <a:gdLst/>
            <a:ahLst/>
            <a:cxnLst/>
            <a:rect l="l" t="t" r="r" b="b"/>
            <a:pathLst>
              <a:path w="2712778" h="1020004">
                <a:moveTo>
                  <a:pt x="0" y="0"/>
                </a:moveTo>
                <a:lnTo>
                  <a:pt x="2712778" y="0"/>
                </a:lnTo>
                <a:lnTo>
                  <a:pt x="2712778" y="1020005"/>
                </a:lnTo>
                <a:lnTo>
                  <a:pt x="0" y="10200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395352" y="-1663693"/>
            <a:ext cx="5314122" cy="4114800"/>
          </a:xfrm>
          <a:custGeom>
            <a:avLst/>
            <a:gdLst/>
            <a:ahLst/>
            <a:cxnLst/>
            <a:rect l="l" t="t" r="r" b="b"/>
            <a:pathLst>
              <a:path w="5314122" h="4114800">
                <a:moveTo>
                  <a:pt x="0" y="0"/>
                </a:moveTo>
                <a:lnTo>
                  <a:pt x="5314122" y="0"/>
                </a:lnTo>
                <a:lnTo>
                  <a:pt x="53141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378497" y="2790887"/>
            <a:ext cx="9531006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sz="5000" b="1">
                <a:solidFill>
                  <a:srgbClr val="E74324"/>
                </a:solidFill>
                <a:latin typeface="Garet Bold"/>
                <a:ea typeface="Garet Bold"/>
                <a:cs typeface="Garet Bold"/>
                <a:sym typeface="Garet Bold"/>
              </a:rPr>
              <a:t>Why Facebook Works for us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935549"/>
            <a:ext cx="16230600" cy="207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Local audience: neighbors &amp; partners are already there</a:t>
            </a:r>
          </a:p>
          <a:p>
            <a:pPr algn="l">
              <a:lnSpc>
                <a:spcPts val="5599"/>
              </a:lnSpc>
            </a:pPr>
            <a:endParaRPr lang="en-US" sz="3999">
              <a:solidFill>
                <a:srgbClr val="000000"/>
              </a:solidFill>
              <a:latin typeface="Garet"/>
              <a:ea typeface="Garet"/>
              <a:cs typeface="Garet"/>
              <a:sym typeface="Garet"/>
            </a:endParaRP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Easy to share posts or create events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114425"/>
            <a:ext cx="6241318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 b="1">
                <a:solidFill>
                  <a:srgbClr val="F7A61B"/>
                </a:solidFill>
                <a:latin typeface="Bernoru"/>
                <a:ea typeface="Bernoru"/>
                <a:cs typeface="Bernoru"/>
                <a:sym typeface="Bernoru"/>
              </a:rPr>
              <a:t>Where to Share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6491424"/>
            <a:ext cx="16230600" cy="207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Interactive: comments, reactions, direct messaging</a:t>
            </a:r>
          </a:p>
          <a:p>
            <a:pPr algn="l">
              <a:lnSpc>
                <a:spcPts val="5599"/>
              </a:lnSpc>
            </a:pPr>
            <a:endParaRPr lang="en-US" sz="3999">
              <a:solidFill>
                <a:srgbClr val="000000"/>
              </a:solidFill>
              <a:latin typeface="Garet"/>
              <a:ea typeface="Garet"/>
              <a:cs typeface="Garet"/>
              <a:sym typeface="Garet"/>
            </a:endParaRP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Affordable &amp; measurable: track engagement and reach</a:t>
            </a:r>
          </a:p>
        </p:txBody>
      </p:sp>
      <p:sp>
        <p:nvSpPr>
          <p:cNvPr id="8" name="Freeform 8"/>
          <p:cNvSpPr/>
          <p:nvPr/>
        </p:nvSpPr>
        <p:spPr>
          <a:xfrm>
            <a:off x="14013782" y="0"/>
            <a:ext cx="5339445" cy="4134408"/>
          </a:xfrm>
          <a:custGeom>
            <a:avLst/>
            <a:gdLst/>
            <a:ahLst/>
            <a:cxnLst/>
            <a:rect l="l" t="t" r="r" b="b"/>
            <a:pathLst>
              <a:path w="5339445" h="4134408">
                <a:moveTo>
                  <a:pt x="0" y="0"/>
                </a:moveTo>
                <a:lnTo>
                  <a:pt x="5339445" y="0"/>
                </a:lnTo>
                <a:lnTo>
                  <a:pt x="5339445" y="4134408"/>
                </a:lnTo>
                <a:lnTo>
                  <a:pt x="0" y="4134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8647468" y="9516251"/>
            <a:ext cx="3687127" cy="566247"/>
            <a:chOff x="0" y="0"/>
            <a:chExt cx="4916169" cy="754997"/>
          </a:xfrm>
        </p:grpSpPr>
        <p:sp>
          <p:nvSpPr>
            <p:cNvPr id="10" name="Freeform 10"/>
            <p:cNvSpPr/>
            <p:nvPr/>
          </p:nvSpPr>
          <p:spPr>
            <a:xfrm>
              <a:off x="2538227" y="0"/>
              <a:ext cx="2377942" cy="754997"/>
            </a:xfrm>
            <a:custGeom>
              <a:avLst/>
              <a:gdLst/>
              <a:ahLst/>
              <a:cxnLst/>
              <a:rect l="l" t="t" r="r" b="b"/>
              <a:pathLst>
                <a:path w="2377942" h="754997">
                  <a:moveTo>
                    <a:pt x="0" y="0"/>
                  </a:moveTo>
                  <a:lnTo>
                    <a:pt x="2377942" y="0"/>
                  </a:lnTo>
                  <a:lnTo>
                    <a:pt x="2377942" y="754997"/>
                  </a:lnTo>
                  <a:lnTo>
                    <a:pt x="0" y="754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65390" y="-38100"/>
              <a:ext cx="2407448" cy="4596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68"/>
                </a:lnSpc>
              </a:pPr>
              <a:r>
                <a:rPr lang="en-US" sz="2120" b="1">
                  <a:solidFill>
                    <a:srgbClr val="000000"/>
                  </a:solidFill>
                  <a:latin typeface="Garet Bold"/>
                  <a:ea typeface="Garet Bold"/>
                  <a:cs typeface="Garet Bold"/>
                  <a:sym typeface="Garet Bold"/>
                </a:rPr>
                <a:t>COMMUNITY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39398"/>
              <a:ext cx="2538227" cy="397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2"/>
                </a:lnSpc>
              </a:pPr>
              <a:r>
                <a:rPr lang="en-US" sz="1787" b="1">
                  <a:solidFill>
                    <a:srgbClr val="000000"/>
                  </a:solidFill>
                  <a:latin typeface="Garet Bold"/>
                  <a:ea typeface="Garet Bold"/>
                  <a:cs typeface="Garet Bold"/>
                  <a:sym typeface="Garet Bold"/>
                </a:rPr>
                <a:t>REINVESTMENT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5953405" y="9113975"/>
            <a:ext cx="2575860" cy="968523"/>
          </a:xfrm>
          <a:custGeom>
            <a:avLst/>
            <a:gdLst/>
            <a:ahLst/>
            <a:cxnLst/>
            <a:rect l="l" t="t" r="r" b="b"/>
            <a:pathLst>
              <a:path w="2575860" h="968523">
                <a:moveTo>
                  <a:pt x="0" y="0"/>
                </a:moveTo>
                <a:lnTo>
                  <a:pt x="2575861" y="0"/>
                </a:lnTo>
                <a:lnTo>
                  <a:pt x="2575861" y="968523"/>
                </a:lnTo>
                <a:lnTo>
                  <a:pt x="0" y="9685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890568" y="8261089"/>
            <a:ext cx="2025911" cy="2025911"/>
          </a:xfrm>
          <a:custGeom>
            <a:avLst/>
            <a:gdLst/>
            <a:ahLst/>
            <a:cxnLst/>
            <a:rect l="l" t="t" r="r" b="b"/>
            <a:pathLst>
              <a:path w="2025911" h="2025911">
                <a:moveTo>
                  <a:pt x="0" y="0"/>
                </a:moveTo>
                <a:lnTo>
                  <a:pt x="2025912" y="0"/>
                </a:lnTo>
                <a:lnTo>
                  <a:pt x="2025912" y="2025911"/>
                </a:lnTo>
                <a:lnTo>
                  <a:pt x="0" y="20259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400000">
            <a:off x="142001" y="-2541725"/>
            <a:ext cx="3316430" cy="5196685"/>
          </a:xfrm>
          <a:custGeom>
            <a:avLst/>
            <a:gdLst/>
            <a:ahLst/>
            <a:cxnLst/>
            <a:rect l="l" t="t" r="r" b="b"/>
            <a:pathLst>
              <a:path w="3316430" h="5196685">
                <a:moveTo>
                  <a:pt x="0" y="0"/>
                </a:moveTo>
                <a:lnTo>
                  <a:pt x="3316430" y="0"/>
                </a:lnTo>
                <a:lnTo>
                  <a:pt x="3316430" y="5196685"/>
                </a:lnTo>
                <a:lnTo>
                  <a:pt x="0" y="51966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885738">
            <a:off x="16443889" y="7001137"/>
            <a:ext cx="4839669" cy="4833627"/>
          </a:xfrm>
          <a:custGeom>
            <a:avLst/>
            <a:gdLst/>
            <a:ahLst/>
            <a:cxnLst/>
            <a:rect l="l" t="t" r="r" b="b"/>
            <a:pathLst>
              <a:path w="4839669" h="4833627">
                <a:moveTo>
                  <a:pt x="0" y="0"/>
                </a:moveTo>
                <a:lnTo>
                  <a:pt x="4839669" y="0"/>
                </a:lnTo>
                <a:lnTo>
                  <a:pt x="4839669" y="4833628"/>
                </a:lnTo>
                <a:lnTo>
                  <a:pt x="0" y="48336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448802" y="8626129"/>
            <a:ext cx="3604851" cy="1870017"/>
          </a:xfrm>
          <a:custGeom>
            <a:avLst/>
            <a:gdLst/>
            <a:ahLst/>
            <a:cxnLst/>
            <a:rect l="l" t="t" r="r" b="b"/>
            <a:pathLst>
              <a:path w="3604851" h="1870017">
                <a:moveTo>
                  <a:pt x="0" y="0"/>
                </a:moveTo>
                <a:lnTo>
                  <a:pt x="3604852" y="0"/>
                </a:lnTo>
                <a:lnTo>
                  <a:pt x="3604852" y="1870017"/>
                </a:lnTo>
                <a:lnTo>
                  <a:pt x="0" y="18700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013782" y="0"/>
            <a:ext cx="5339445" cy="4134408"/>
          </a:xfrm>
          <a:custGeom>
            <a:avLst/>
            <a:gdLst/>
            <a:ahLst/>
            <a:cxnLst/>
            <a:rect l="l" t="t" r="r" b="b"/>
            <a:pathLst>
              <a:path w="5339445" h="4134408">
                <a:moveTo>
                  <a:pt x="0" y="0"/>
                </a:moveTo>
                <a:lnTo>
                  <a:pt x="5339445" y="0"/>
                </a:lnTo>
                <a:lnTo>
                  <a:pt x="5339445" y="4134408"/>
                </a:lnTo>
                <a:lnTo>
                  <a:pt x="0" y="41344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0" y="7883733"/>
            <a:ext cx="2571750" cy="4114800"/>
          </a:xfrm>
          <a:custGeom>
            <a:avLst/>
            <a:gdLst/>
            <a:ahLst/>
            <a:cxnLst/>
            <a:rect l="l" t="t" r="r" b="b"/>
            <a:pathLst>
              <a:path w="2571750" h="4114800">
                <a:moveTo>
                  <a:pt x="2571750" y="0"/>
                </a:moveTo>
                <a:lnTo>
                  <a:pt x="0" y="0"/>
                </a:lnTo>
                <a:lnTo>
                  <a:pt x="0" y="4114800"/>
                </a:lnTo>
                <a:lnTo>
                  <a:pt x="2571750" y="4114800"/>
                </a:lnTo>
                <a:lnTo>
                  <a:pt x="257175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086350" y="1249269"/>
            <a:ext cx="8115300" cy="120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128995"/>
                </a:solidFill>
                <a:latin typeface="Bernoru"/>
                <a:ea typeface="Bernoru"/>
                <a:cs typeface="Bernoru"/>
                <a:sym typeface="Bernoru"/>
              </a:rPr>
              <a:t>REMEMBER!!!!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10082" y="3310723"/>
            <a:ext cx="5969680" cy="110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4200" b="1">
                <a:solidFill>
                  <a:srgbClr val="E74324"/>
                </a:solidFill>
                <a:latin typeface="Garet Bold"/>
                <a:ea typeface="Garet Bold"/>
                <a:cs typeface="Garet Bold"/>
                <a:sym typeface="Garet Bold"/>
              </a:rPr>
              <a:t>01. Tell your story early and often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808238" y="3310723"/>
            <a:ext cx="5460841" cy="1640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4200" b="1">
                <a:solidFill>
                  <a:srgbClr val="F7A61B"/>
                </a:solidFill>
                <a:latin typeface="Garet Bold"/>
                <a:ea typeface="Garet Bold"/>
                <a:cs typeface="Garet Bold"/>
                <a:sym typeface="Garet Bold"/>
              </a:rPr>
              <a:t>03. Make content clear, simple, and relatable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10082" y="6194471"/>
            <a:ext cx="5969680" cy="1640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4200" b="1">
                <a:solidFill>
                  <a:srgbClr val="128995"/>
                </a:solidFill>
                <a:latin typeface="Garet Bold"/>
                <a:ea typeface="Garet Bold"/>
                <a:cs typeface="Garet Bold"/>
                <a:sym typeface="Garet Bold"/>
              </a:rPr>
              <a:t>02. Use multiple platforms but focus on what works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808238" y="6194471"/>
            <a:ext cx="5969680" cy="1640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4200" b="1">
                <a:solidFill>
                  <a:srgbClr val="17C3B2"/>
                </a:solidFill>
                <a:latin typeface="Garet Bold"/>
                <a:ea typeface="Garet Bold"/>
                <a:cs typeface="Garet Bold"/>
                <a:sym typeface="Garet Bold"/>
              </a:rPr>
              <a:t>04. Keep the community at the center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8589627" y="9326415"/>
            <a:ext cx="4116638" cy="632209"/>
            <a:chOff x="0" y="0"/>
            <a:chExt cx="5488851" cy="842946"/>
          </a:xfrm>
        </p:grpSpPr>
        <p:sp>
          <p:nvSpPr>
            <p:cNvPr id="15" name="Freeform 15"/>
            <p:cNvSpPr/>
            <p:nvPr/>
          </p:nvSpPr>
          <p:spPr>
            <a:xfrm>
              <a:off x="2833904" y="0"/>
              <a:ext cx="2654947" cy="842946"/>
            </a:xfrm>
            <a:custGeom>
              <a:avLst/>
              <a:gdLst/>
              <a:ahLst/>
              <a:cxnLst/>
              <a:rect l="l" t="t" r="r" b="b"/>
              <a:pathLst>
                <a:path w="2654947" h="842946">
                  <a:moveTo>
                    <a:pt x="0" y="0"/>
                  </a:moveTo>
                  <a:lnTo>
                    <a:pt x="2654947" y="0"/>
                  </a:lnTo>
                  <a:lnTo>
                    <a:pt x="2654947" y="842946"/>
                  </a:lnTo>
                  <a:lnTo>
                    <a:pt x="0" y="8429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3007" y="-47625"/>
              <a:ext cx="2687890" cy="5182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13"/>
                </a:lnSpc>
              </a:pPr>
              <a:r>
                <a:rPr lang="en-US" sz="2367" b="1">
                  <a:solidFill>
                    <a:srgbClr val="000000"/>
                  </a:solidFill>
                  <a:latin typeface="Garet Bold"/>
                  <a:ea typeface="Garet Bold"/>
                  <a:cs typeface="Garet Bold"/>
                  <a:sym typeface="Garet Bold"/>
                </a:rPr>
                <a:t>COMMUNITY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92898"/>
              <a:ext cx="2833904" cy="4297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4"/>
                </a:lnSpc>
              </a:pPr>
              <a:r>
                <a:rPr lang="en-US" sz="1995" b="1">
                  <a:solidFill>
                    <a:srgbClr val="000000"/>
                  </a:solidFill>
                  <a:latin typeface="Garet Bold"/>
                  <a:ea typeface="Garet Bold"/>
                  <a:cs typeface="Garet Bold"/>
                  <a:sym typeface="Garet Bold"/>
                </a:rPr>
                <a:t>REINVESTMENT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5581735" y="8877278"/>
            <a:ext cx="2875921" cy="1081346"/>
          </a:xfrm>
          <a:custGeom>
            <a:avLst/>
            <a:gdLst/>
            <a:ahLst/>
            <a:cxnLst/>
            <a:rect l="l" t="t" r="r" b="b"/>
            <a:pathLst>
              <a:path w="2875921" h="1081346">
                <a:moveTo>
                  <a:pt x="0" y="0"/>
                </a:moveTo>
                <a:lnTo>
                  <a:pt x="2875920" y="0"/>
                </a:lnTo>
                <a:lnTo>
                  <a:pt x="2875920" y="1081346"/>
                </a:lnTo>
                <a:lnTo>
                  <a:pt x="0" y="108134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327</Words>
  <Application>Microsoft Office PowerPoint</Application>
  <PresentationFormat>Custom</PresentationFormat>
  <Paragraphs>77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Garet</vt:lpstr>
      <vt:lpstr>Arial</vt:lpstr>
      <vt:lpstr>Calibri</vt:lpstr>
      <vt:lpstr>Bernoru</vt:lpstr>
      <vt:lpstr>Garet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Public Engagement 101</dc:title>
  <cp:lastModifiedBy>Emma Kimbrel</cp:lastModifiedBy>
  <cp:revision>2</cp:revision>
  <dcterms:created xsi:type="dcterms:W3CDTF">2006-08-16T00:00:00Z</dcterms:created>
  <dcterms:modified xsi:type="dcterms:W3CDTF">2026-02-03T15:00:08Z</dcterms:modified>
  <dc:identifier>DAHARkin5f4</dc:identifier>
</cp:coreProperties>
</file>